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4" r:id="rId4"/>
    <p:sldMasterId id="2147483679" r:id="rId5"/>
    <p:sldMasterId id="2147483710" r:id="rId6"/>
    <p:sldMasterId id="2147483903" r:id="rId7"/>
  </p:sldMasterIdLst>
  <p:notesMasterIdLst>
    <p:notesMasterId r:id="rId35"/>
  </p:notesMasterIdLst>
  <p:sldIdLst>
    <p:sldId id="336" r:id="rId8"/>
    <p:sldId id="371" r:id="rId9"/>
    <p:sldId id="317" r:id="rId10"/>
    <p:sldId id="367" r:id="rId11"/>
    <p:sldId id="369" r:id="rId12"/>
    <p:sldId id="339" r:id="rId13"/>
    <p:sldId id="340" r:id="rId14"/>
    <p:sldId id="341" r:id="rId15"/>
    <p:sldId id="342" r:id="rId16"/>
    <p:sldId id="343" r:id="rId17"/>
    <p:sldId id="332" r:id="rId18"/>
    <p:sldId id="337" r:id="rId19"/>
    <p:sldId id="374" r:id="rId20"/>
    <p:sldId id="344" r:id="rId21"/>
    <p:sldId id="375" r:id="rId22"/>
    <p:sldId id="345" r:id="rId23"/>
    <p:sldId id="346" r:id="rId24"/>
    <p:sldId id="347" r:id="rId25"/>
    <p:sldId id="350" r:id="rId26"/>
    <p:sldId id="352" r:id="rId27"/>
    <p:sldId id="358" r:id="rId28"/>
    <p:sldId id="372" r:id="rId29"/>
    <p:sldId id="355" r:id="rId30"/>
    <p:sldId id="354" r:id="rId31"/>
    <p:sldId id="257" r:id="rId32"/>
    <p:sldId id="348" r:id="rId33"/>
    <p:sldId id="377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6267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89" autoAdjust="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tti\cartella%20condivisa\BIBLIOGRAFIA%20DA%20SISTEMARE\ricoveri%20in%20ospedale\istat%20il%20diabete%20in%20italia\Tabelle%20e%20Figure%20per%20foc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08690614137081E-2"/>
          <c:y val="6.5656727570449713E-2"/>
          <c:w val="0.93626882966396296"/>
          <c:h val="0.56565796060694951"/>
        </c:manualLayout>
      </c:layout>
      <c:barChart>
        <c:barDir val="col"/>
        <c:grouping val="clustered"/>
        <c:varyColors val="0"/>
        <c:ser>
          <c:idx val="0"/>
          <c:order val="0"/>
          <c:tx>
            <c:v>2001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'F13'!$A$32:$A$53</c:f>
              <c:strCache>
                <c:ptCount val="22"/>
                <c:pt idx="0">
                  <c:v> Piemonte</c:v>
                </c:pt>
                <c:pt idx="1">
                  <c:v> Valle d'Aosta</c:v>
                </c:pt>
                <c:pt idx="2">
                  <c:v> Lombardia</c:v>
                </c:pt>
                <c:pt idx="3">
                  <c:v> Bolzano/Bozen</c:v>
                </c:pt>
                <c:pt idx="4">
                  <c:v> Trento</c:v>
                </c:pt>
                <c:pt idx="5">
                  <c:v> Veneto</c:v>
                </c:pt>
                <c:pt idx="6">
                  <c:v> Friuli-Venezia Giulia</c:v>
                </c:pt>
                <c:pt idx="7">
                  <c:v> Liguria</c:v>
                </c:pt>
                <c:pt idx="8">
                  <c:v> Emilia-Romagna</c:v>
                </c:pt>
                <c:pt idx="9">
                  <c:v> Toscana</c:v>
                </c:pt>
                <c:pt idx="10">
                  <c:v> Umbria</c:v>
                </c:pt>
                <c:pt idx="11">
                  <c:v> Marche</c:v>
                </c:pt>
                <c:pt idx="12">
                  <c:v> Lazio</c:v>
                </c:pt>
                <c:pt idx="13">
                  <c:v> Abruzzo</c:v>
                </c:pt>
                <c:pt idx="14">
                  <c:v> Molise</c:v>
                </c:pt>
                <c:pt idx="15">
                  <c:v> Campania</c:v>
                </c:pt>
                <c:pt idx="16">
                  <c:v> Puglia</c:v>
                </c:pt>
                <c:pt idx="17">
                  <c:v> Basilicata</c:v>
                </c:pt>
                <c:pt idx="18">
                  <c:v> Calabria</c:v>
                </c:pt>
                <c:pt idx="19">
                  <c:v> Sicilia</c:v>
                </c:pt>
                <c:pt idx="20">
                  <c:v> Sardegna</c:v>
                </c:pt>
                <c:pt idx="21">
                  <c:v> Italia</c:v>
                </c:pt>
              </c:strCache>
            </c:strRef>
          </c:cat>
          <c:val>
            <c:numRef>
              <c:f>'F13'!$B$32:$B$53</c:f>
              <c:numCache>
                <c:formatCode>General</c:formatCode>
                <c:ptCount val="22"/>
                <c:pt idx="0">
                  <c:v>32.300000000000004</c:v>
                </c:pt>
                <c:pt idx="1">
                  <c:v>18.3</c:v>
                </c:pt>
                <c:pt idx="2">
                  <c:v>51.3</c:v>
                </c:pt>
                <c:pt idx="3">
                  <c:v>52.7</c:v>
                </c:pt>
                <c:pt idx="4">
                  <c:v>47.3</c:v>
                </c:pt>
                <c:pt idx="5">
                  <c:v>46.3</c:v>
                </c:pt>
                <c:pt idx="6">
                  <c:v>16.100000000000001</c:v>
                </c:pt>
                <c:pt idx="7">
                  <c:v>20.6</c:v>
                </c:pt>
                <c:pt idx="8">
                  <c:v>26.6</c:v>
                </c:pt>
                <c:pt idx="9">
                  <c:v>19.100000000000001</c:v>
                </c:pt>
                <c:pt idx="10">
                  <c:v>17.100000000000001</c:v>
                </c:pt>
                <c:pt idx="11">
                  <c:v>53.3</c:v>
                </c:pt>
                <c:pt idx="12">
                  <c:v>39.9</c:v>
                </c:pt>
                <c:pt idx="13">
                  <c:v>28.7</c:v>
                </c:pt>
                <c:pt idx="14">
                  <c:v>14.1</c:v>
                </c:pt>
                <c:pt idx="15">
                  <c:v>14.9</c:v>
                </c:pt>
                <c:pt idx="16">
                  <c:v>58.6</c:v>
                </c:pt>
                <c:pt idx="17">
                  <c:v>28.1</c:v>
                </c:pt>
                <c:pt idx="18">
                  <c:v>36.6</c:v>
                </c:pt>
                <c:pt idx="19">
                  <c:v>56.5</c:v>
                </c:pt>
                <c:pt idx="20">
                  <c:v>18.7</c:v>
                </c:pt>
                <c:pt idx="21">
                  <c:v>37.300000000000004</c:v>
                </c:pt>
              </c:numCache>
            </c:numRef>
          </c:val>
        </c:ser>
        <c:ser>
          <c:idx val="1"/>
          <c:order val="1"/>
          <c:tx>
            <c:v>2010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96969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'F13'!$A$32:$A$53</c:f>
              <c:strCache>
                <c:ptCount val="22"/>
                <c:pt idx="0">
                  <c:v> Piemonte</c:v>
                </c:pt>
                <c:pt idx="1">
                  <c:v> Valle d'Aosta</c:v>
                </c:pt>
                <c:pt idx="2">
                  <c:v> Lombardia</c:v>
                </c:pt>
                <c:pt idx="3">
                  <c:v> Bolzano/Bozen</c:v>
                </c:pt>
                <c:pt idx="4">
                  <c:v> Trento</c:v>
                </c:pt>
                <c:pt idx="5">
                  <c:v> Veneto</c:v>
                </c:pt>
                <c:pt idx="6">
                  <c:v> Friuli-Venezia Giulia</c:v>
                </c:pt>
                <c:pt idx="7">
                  <c:v> Liguria</c:v>
                </c:pt>
                <c:pt idx="8">
                  <c:v> Emilia-Romagna</c:v>
                </c:pt>
                <c:pt idx="9">
                  <c:v> Toscana</c:v>
                </c:pt>
                <c:pt idx="10">
                  <c:v> Umbria</c:v>
                </c:pt>
                <c:pt idx="11">
                  <c:v> Marche</c:v>
                </c:pt>
                <c:pt idx="12">
                  <c:v> Lazio</c:v>
                </c:pt>
                <c:pt idx="13">
                  <c:v> Abruzzo</c:v>
                </c:pt>
                <c:pt idx="14">
                  <c:v> Molise</c:v>
                </c:pt>
                <c:pt idx="15">
                  <c:v> Campania</c:v>
                </c:pt>
                <c:pt idx="16">
                  <c:v> Puglia</c:v>
                </c:pt>
                <c:pt idx="17">
                  <c:v> Basilicata</c:v>
                </c:pt>
                <c:pt idx="18">
                  <c:v> Calabria</c:v>
                </c:pt>
                <c:pt idx="19">
                  <c:v> Sicilia</c:v>
                </c:pt>
                <c:pt idx="20">
                  <c:v> Sardegna</c:v>
                </c:pt>
                <c:pt idx="21">
                  <c:v> Italia</c:v>
                </c:pt>
              </c:strCache>
            </c:strRef>
          </c:cat>
          <c:val>
            <c:numRef>
              <c:f>'F13'!$C$32:$C$53</c:f>
              <c:numCache>
                <c:formatCode>0.0</c:formatCode>
                <c:ptCount val="22"/>
                <c:pt idx="0">
                  <c:v>7.1767664549369314</c:v>
                </c:pt>
                <c:pt idx="1">
                  <c:v>3.95124536874417</c:v>
                </c:pt>
                <c:pt idx="2">
                  <c:v>28.355677845661848</c:v>
                </c:pt>
                <c:pt idx="3">
                  <c:v>42.342087856724994</c:v>
                </c:pt>
                <c:pt idx="4">
                  <c:v>20.933793260823172</c:v>
                </c:pt>
                <c:pt idx="5">
                  <c:v>22.185534671639719</c:v>
                </c:pt>
                <c:pt idx="6">
                  <c:v>15.19787791580513</c:v>
                </c:pt>
                <c:pt idx="7">
                  <c:v>13.391473312212671</c:v>
                </c:pt>
                <c:pt idx="8">
                  <c:v>23.248818513701089</c:v>
                </c:pt>
                <c:pt idx="9">
                  <c:v>6.1996913225859203</c:v>
                </c:pt>
                <c:pt idx="10">
                  <c:v>16.788391579994506</c:v>
                </c:pt>
                <c:pt idx="11">
                  <c:v>12.973197480033649</c:v>
                </c:pt>
                <c:pt idx="12">
                  <c:v>17.197163827685731</c:v>
                </c:pt>
                <c:pt idx="13">
                  <c:v>16.915311011718284</c:v>
                </c:pt>
                <c:pt idx="14">
                  <c:v>11.667732540840134</c:v>
                </c:pt>
                <c:pt idx="15">
                  <c:v>16.103262335246431</c:v>
                </c:pt>
                <c:pt idx="16">
                  <c:v>40.032706350588185</c:v>
                </c:pt>
                <c:pt idx="17">
                  <c:v>31.795395956370029</c:v>
                </c:pt>
                <c:pt idx="18">
                  <c:v>21.306990999000831</c:v>
                </c:pt>
                <c:pt idx="19">
                  <c:v>23.818383510943523</c:v>
                </c:pt>
                <c:pt idx="20">
                  <c:v>31.638220431506927</c:v>
                </c:pt>
                <c:pt idx="21">
                  <c:v>20.778475178061189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78880"/>
        <c:axId val="85580416"/>
      </c:barChart>
      <c:catAx>
        <c:axId val="855788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558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8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55788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968713789107781"/>
          <c:y val="0.16919233643154363"/>
          <c:w val="0.11008111239860958"/>
          <c:h val="6.060621006503054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77EA0D-04AB-44B9-8EAA-3075852FC90F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9C5AD5-2738-4BD9-B533-B659F4EE9F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4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371A12-60C1-4CFA-8A19-F2C1A9527D6A}" type="slidenum">
              <a:rPr lang="it-IT" altLang="it-IT" sz="1200">
                <a:latin typeface="Calibri" pitchFamily="34" charset="0"/>
              </a:rPr>
              <a:pPr algn="r"/>
              <a:t>1</a:t>
            </a:fld>
            <a:endParaRPr lang="it-IT" altLang="it-IT" sz="1200">
              <a:latin typeface="Calibri" pitchFamily="34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154F3E-9F5B-4A36-8EB5-9F4651C7F5F4}" type="slidenum">
              <a:rPr lang="en-GB" altLang="it-IT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221186" name="Rectangle 10"/>
          <p:cNvSpPr txBox="1">
            <a:spLocks noGrp="1"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7675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207F08-624C-411E-B66B-8A03F5256F76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ahoma" pitchFamily="34" charset="0"/>
              </a:rPr>
              <a:pPr algn="r" defTabSz="447675"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AE9B1-4367-4347-B8C1-30F45ECC845A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Caratteristiche della organizzazione del nuovo ospedale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6DA3F-6EB9-41FF-816C-F1E94270AB3C}" type="slidenum">
              <a:rPr lang="en-GB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altLang="it-IT"/>
          </a:p>
        </p:txBody>
      </p:sp>
      <p:sp>
        <p:nvSpPr>
          <p:cNvPr id="235522" name="Rectangle 10"/>
          <p:cNvSpPr txBox="1">
            <a:spLocks noGrp="1"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7675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DC5C757-0818-4859-B08E-2C891986EBA6}" type="slidenum">
              <a:rPr lang="en-GB" altLang="it-IT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ahoma" pitchFamily="34" charset="0"/>
              </a:rPr>
              <a:pPr algn="r" defTabSz="447675"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altLang="it-IT" sz="12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Come si intende a progettare la 4 tappa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11FB-793D-44DD-8F18-885C83EABEA8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1A95E-546F-486D-BC6F-F35FBFBC1A8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962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3C342D-FBDD-4951-A365-7C50F9EDD950}" type="slidenum">
              <a:rPr lang="it-IT" sz="1200">
                <a:ea typeface="ＭＳ Ｐゴシック" pitchFamily="34" charset="-128"/>
              </a:rPr>
              <a:pPr algn="r"/>
              <a:t>3</a:t>
            </a:fld>
            <a:endParaRPr lang="it-IT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0638" y="796925"/>
            <a:ext cx="4276725" cy="3206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DC3E9-9A1F-4A1F-8900-C26B2844F18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88F09F-89B7-4C50-AA4C-ACD4A9E3FF0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CFA4-EBC2-4639-B977-EC29AA27E761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79B-715A-499A-A2DA-2E859B8511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3B2D-A30B-4065-B3D1-40150EE51871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5A14-9388-4A3D-AF23-D69C7E27A2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8A7D-350F-43EC-9B90-797C7555A054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64EA-A8DD-4359-B1BD-97EB3455DD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pertina FO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1F1E-14F9-4436-8247-B4B4894CD06D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7321-6A70-4FB0-9090-697FC4691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2B9E0-8CD3-43BF-A4CC-64D753335A9F}" type="datetime1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6FEBB0-B93F-4523-A2C8-D8582DF265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C3E6-4B19-4589-93EF-0A9CDECC6935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03EA-D91E-4F7E-A9B2-7B54534A25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E6AE-68DF-44A9-A47E-2DA8108E093B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B65D-9055-4D85-ADA1-3B66BD8C28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it-IT"/>
              <a:t>6/11/2005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96B5C5-A734-4B1B-8DF1-8F029F3DC6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7522-E962-4FE4-9896-7D9A7F5F5899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6B67-E304-46B6-A6EA-69CC62A616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B925-37B8-4C4A-BF35-6208ABCC2F33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B290-FBC6-4C4F-9CF0-78983FC590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CEFB-560B-44FF-8CD9-7F2CEBF76BEE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08A5-2D65-472A-B71A-270DCC2BC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2C5C-47DE-4E20-9BE5-6B5743376ADA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DBDA-D111-4C6D-A07F-127E33E463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D851-DBB1-46E9-B7FB-40BD6CB2480E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99F8-33F3-4228-AF9B-C9611AF8EA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92163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83163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8E1D-49C0-4D0B-B8BF-4D4A37AF1B1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AE01-6E0A-4502-9591-C36B8D3533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04B9-E6B4-436E-8FA5-2767412BE143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41B5-9BD3-4EFB-9420-5BDF8A0313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BD9C-D832-406C-A482-F4AE40E3CEF9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7F63-409E-4BC6-90B8-16F96668D1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88C3-2EE2-42DA-99AD-E6ACF161900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B07B2-0BA9-4C0F-8517-F653D430F0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AFBF-D56F-464D-B3EB-EF7F69139BA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0987-6649-4103-A904-1C7187DFAD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087D-9356-45FA-9EDF-56D4DBCDD254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E119-F5C0-4F3B-82AB-9AADF41442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5D09C-19AF-43BC-AC8E-EFB399C2B7B2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F7D81-B739-472E-8C75-B7A3449D46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4363" y="1335088"/>
            <a:ext cx="2057400" cy="5246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92163" y="1335088"/>
            <a:ext cx="6019800" cy="5246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BBB6-2B6A-4A4A-98A8-98A39EF0465E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BF7A-24FF-443B-A40A-295D5FD3AB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0677-71C1-4292-BB39-773A391CF841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721D-BE83-4BBC-8272-97DD21E2BB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6B18-B253-43CC-9174-15B5BE3199E1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23A3-7758-41AE-8793-063E28CCD2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C41-2FE1-4839-8577-50771F397159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E8E-9FE1-4AA6-8E9D-F8E4030D7F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7241-5D38-4C93-8988-953D9A82E387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7E6C7-4085-4506-A129-33C9FE6B44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8F66-340A-4D76-B212-F0D3F992B8AD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1317-C212-4AB2-B36C-A5D9DD3C5A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E656-DF35-4652-8CE9-209B170587DF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F36A-3F51-4016-ADC1-E1325A3F4B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99D2-2CD1-49B4-AC55-40F9F1540D03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5CF4-366C-4C8B-897F-CAB00746F5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C320-062E-4A54-B2F0-5EB3400B040D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E8A0-03DA-4A2F-8F0A-5F47FB286B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5287-EF89-4BC7-BE95-836397F074A4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72D5-7A7C-42A7-80DD-825C12B5EB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3B30-488B-4DE2-8EE8-438FBF0ED412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30BA-ABE5-495F-9E62-50F4552FF6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BB7B-0B87-4C9B-ADE4-B63E041D20F5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801A-FB3B-44C5-8FA2-449345B2A3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5631-48F9-4877-A975-BF49613D3AA1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70A4-A809-4C66-A22D-20C59E9C2F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AFD1-73DB-4C2C-9489-DF7AF90BCD40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4DB5-EDB4-401D-A2A7-2597A5996B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2071-5932-47EF-94AF-5347B2DA61CA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CF2F-CD78-4EC0-82C2-3207C893B8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7C2C9-99E7-41DC-AC4F-A9D8DEB0FA6E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09912-F244-499B-B7BD-D39994F2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6" r:id="rId3"/>
    <p:sldLayoutId id="2147483925" r:id="rId4"/>
    <p:sldLayoutId id="2147483924" r:id="rId5"/>
    <p:sldLayoutId id="2147483923" r:id="rId6"/>
    <p:sldLayoutId id="2147483922" r:id="rId7"/>
    <p:sldLayoutId id="2147483921" r:id="rId8"/>
    <p:sldLayoutId id="2147483920" r:id="rId9"/>
    <p:sldLayoutId id="2147483919" r:id="rId10"/>
    <p:sldLayoutId id="21474839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iapositiva FOND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ttangolo 2"/>
          <p:cNvSpPr>
            <a:spLocks noChangeArrowheads="1"/>
          </p:cNvSpPr>
          <p:nvPr userDrawn="1"/>
        </p:nvSpPr>
        <p:spPr bwMode="auto">
          <a:xfrm>
            <a:off x="323850" y="6381750"/>
            <a:ext cx="856932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100" smtClean="0">
                <a:solidFill>
                  <a:srgbClr val="161645"/>
                </a:solidFill>
                <a:cs typeface="Arial" pitchFamily="34" charset="0"/>
              </a:rPr>
              <a:t>L’automisurazione domiciliare della glicemia nel diabetico insulino trattato: strumento di empowerment e di appropriatezza prescrittiva</a:t>
            </a:r>
          </a:p>
          <a:p>
            <a:pPr algn="ctr" eaLnBrk="1" hangingPunct="1">
              <a:defRPr/>
            </a:pPr>
            <a:r>
              <a:rPr lang="it-IT" altLang="it-IT" sz="1100" smtClean="0">
                <a:solidFill>
                  <a:srgbClr val="161645"/>
                </a:solidFill>
                <a:cs typeface="Arial" pitchFamily="34" charset="0"/>
              </a:rPr>
              <a:t>13 – 14 dicembre 2013 – Atahotel Concord - Torino</a:t>
            </a:r>
          </a:p>
        </p:txBody>
      </p:sp>
      <p:sp>
        <p:nvSpPr>
          <p:cNvPr id="1028" name="Rettangolo 4"/>
          <p:cNvSpPr>
            <a:spLocks noChangeArrowheads="1"/>
          </p:cNvSpPr>
          <p:nvPr userDrawn="1"/>
        </p:nvSpPr>
        <p:spPr bwMode="auto">
          <a:xfrm>
            <a:off x="5003800" y="1125538"/>
            <a:ext cx="36004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200" b="1" i="1" smtClean="0">
                <a:solidFill>
                  <a:srgbClr val="161645"/>
                </a:solidFill>
                <a:cs typeface="Arial" pitchFamily="34" charset="0"/>
              </a:rPr>
              <a:t>“L’empowerment è nulla senza autocontrollo”</a:t>
            </a:r>
          </a:p>
        </p:txBody>
      </p:sp>
      <p:sp>
        <p:nvSpPr>
          <p:cNvPr id="7" name="Goccia 6"/>
          <p:cNvSpPr/>
          <p:nvPr userDrawn="1"/>
        </p:nvSpPr>
        <p:spPr>
          <a:xfrm rot="18925099">
            <a:off x="69850" y="5346700"/>
            <a:ext cx="255588" cy="304800"/>
          </a:xfrm>
          <a:prstGeom prst="teardrop">
            <a:avLst>
              <a:gd name="adj" fmla="val 132250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Diapositiva FON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ttangolo 2"/>
          <p:cNvSpPr>
            <a:spLocks noChangeArrowheads="1"/>
          </p:cNvSpPr>
          <p:nvPr userDrawn="1"/>
        </p:nvSpPr>
        <p:spPr bwMode="auto">
          <a:xfrm>
            <a:off x="2771775" y="6453188"/>
            <a:ext cx="36004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>
                <a:solidFill>
                  <a:srgbClr val="262673"/>
                </a:solidFill>
              </a:rPr>
              <a:t>Firenze – Hotel Mediterraneo – 16 Gennaio 2014</a:t>
            </a:r>
          </a:p>
        </p:txBody>
      </p:sp>
      <p:pic>
        <p:nvPicPr>
          <p:cNvPr id="27652" name="Picture 8" descr="H:\AMD_GRUPPO\LOGO\logo\logo_nice_def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15888"/>
            <a:ext cx="21240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8" r:id="rId2"/>
    <p:sldLayoutId id="2147483937" r:id="rId3"/>
    <p:sldLayoutId id="2147483936" r:id="rId4"/>
    <p:sldLayoutId id="2147483935" r:id="rId5"/>
    <p:sldLayoutId id="2147483934" r:id="rId6"/>
    <p:sldLayoutId id="2147483933" r:id="rId7"/>
    <p:sldLayoutId id="2147483932" r:id="rId8"/>
    <p:sldLayoutId id="2147483931" r:id="rId9"/>
    <p:sldLayoutId id="2147483930" r:id="rId10"/>
    <p:sldLayoutId id="21474839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Diapositiva FON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ttangolo 2"/>
          <p:cNvSpPr>
            <a:spLocks noChangeArrowheads="1"/>
          </p:cNvSpPr>
          <p:nvPr userDrawn="1"/>
        </p:nvSpPr>
        <p:spPr bwMode="auto">
          <a:xfrm>
            <a:off x="2771775" y="6453188"/>
            <a:ext cx="36004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>
                <a:solidFill>
                  <a:srgbClr val="262673"/>
                </a:solidFill>
              </a:rPr>
              <a:t>Firenze – Hotel Mediterraneo – 16 Gennaio 2014</a:t>
            </a:r>
          </a:p>
        </p:txBody>
      </p:sp>
      <p:pic>
        <p:nvPicPr>
          <p:cNvPr id="39940" name="Picture 8" descr="H:\AMD_GRUPPO\LOGO\logo\logo_nice_def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56550" y="260350"/>
            <a:ext cx="9540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48" r:id="rId3"/>
    <p:sldLayoutId id="2147483947" r:id="rId4"/>
    <p:sldLayoutId id="2147483946" r:id="rId5"/>
    <p:sldLayoutId id="2147483945" r:id="rId6"/>
    <p:sldLayoutId id="2147483944" r:id="rId7"/>
    <p:sldLayoutId id="2147483943" r:id="rId8"/>
    <p:sldLayoutId id="2147483942" r:id="rId9"/>
    <p:sldLayoutId id="2147483941" r:id="rId10"/>
    <p:sldLayoutId id="2147483940" r:id="rId11"/>
    <p:sldLayoutId id="2147483997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Diapositiva FON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ttangolo 2"/>
          <p:cNvSpPr>
            <a:spLocks noChangeArrowheads="1"/>
          </p:cNvSpPr>
          <p:nvPr userDrawn="1"/>
        </p:nvSpPr>
        <p:spPr bwMode="auto">
          <a:xfrm>
            <a:off x="2771775" y="6453188"/>
            <a:ext cx="36004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>
                <a:solidFill>
                  <a:srgbClr val="262673"/>
                </a:solidFill>
              </a:rPr>
              <a:t>Firenze – Hotel Mediterraneo – 16 Gennaio 2014</a:t>
            </a:r>
          </a:p>
        </p:txBody>
      </p:sp>
      <p:pic>
        <p:nvPicPr>
          <p:cNvPr id="53252" name="Picture 8" descr="H:\AMD_GRUPPO\LOGO\logo\logo_nice_def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72450" y="260350"/>
            <a:ext cx="7381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CasellaDiTesto 10"/>
          <p:cNvSpPr txBox="1">
            <a:spLocks noChangeArrowheads="1"/>
          </p:cNvSpPr>
          <p:nvPr userDrawn="1"/>
        </p:nvSpPr>
        <p:spPr bwMode="auto">
          <a:xfrm>
            <a:off x="2051050" y="333375"/>
            <a:ext cx="604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rgbClr val="262673"/>
                </a:solidFill>
              </a:rPr>
              <a:t>L’APPROPRIATEZZA NEI NUOVI MODELLI DI CCM: IL PROGETTO AMD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titolo 1"/>
          <p:cNvSpPr>
            <a:spLocks noGrp="1"/>
          </p:cNvSpPr>
          <p:nvPr>
            <p:ph type="title"/>
          </p:nvPr>
        </p:nvSpPr>
        <p:spPr bwMode="auto">
          <a:xfrm>
            <a:off x="792163" y="1335088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55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792163" y="2055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41968F-6D42-4A00-A7C2-41CA0166A38A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C14D3C-0718-455D-A1DF-D3E9B038F6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04A7B"/>
          </a:solidFill>
          <a:latin typeface="Arial MT"/>
          <a:ea typeface="ＭＳ Ｐゴシック"/>
          <a:cs typeface="Arial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226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226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226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226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2264D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2264D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2264D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2264D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2264D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78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5F21D-7008-44C0-A00C-A45D86DD5EC4}" type="datetimeFigureOut">
              <a:rPr lang="it-IT"/>
              <a:pPr>
                <a:defRPr/>
              </a:pPr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67798-38F4-4F9C-9FEA-9C3717C40B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jpe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/>
          <p:cNvSpPr>
            <a:spLocks noChangeArrowheads="1"/>
          </p:cNvSpPr>
          <p:nvPr/>
        </p:nvSpPr>
        <p:spPr bwMode="auto">
          <a:xfrm>
            <a:off x="2771775" y="6237288"/>
            <a:ext cx="360045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Firenze – Hotel Mediterraneo – 16 Gennaio 2014</a:t>
            </a:r>
          </a:p>
        </p:txBody>
      </p:sp>
      <p:sp>
        <p:nvSpPr>
          <p:cNvPr id="91138" name="CasellaDiTesto 3"/>
          <p:cNvSpPr txBox="1">
            <a:spLocks noChangeArrowheads="1"/>
          </p:cNvSpPr>
          <p:nvPr/>
        </p:nvSpPr>
        <p:spPr bwMode="auto">
          <a:xfrm>
            <a:off x="1619250" y="3148013"/>
            <a:ext cx="6049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  <a:ea typeface="ＭＳ Ｐゴシック" pitchFamily="34" charset="-128"/>
              </a:rPr>
              <a:t>Gruppo INPATIENT</a:t>
            </a:r>
          </a:p>
        </p:txBody>
      </p:sp>
      <p:pic>
        <p:nvPicPr>
          <p:cNvPr id="91139" name="Picture 8" descr="H:\AMD_GRUPPO\LOGO\logo\logo_nice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995738"/>
            <a:ext cx="41052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4375" y="2241550"/>
            <a:ext cx="7786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L’APPROPRIATEZZA NEI NUOVI MODELLI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DI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CCM: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IL PROGETTO AMD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052513"/>
            <a:ext cx="1249363" cy="10080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67786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smtClean="0">
                <a:solidFill>
                  <a:srgbClr val="262673"/>
                </a:solidFill>
              </a:rPr>
              <a:t>Impatto dell’assistenza diabetologica                  sulla durata della degenza ospedaliera</a:t>
            </a:r>
            <a:endParaRPr lang="it-IT" sz="3600" b="1" smtClean="0">
              <a:solidFill>
                <a:srgbClr val="262673"/>
              </a:solidFill>
            </a:endParaRPr>
          </a:p>
        </p:txBody>
      </p:sp>
      <p:pic>
        <p:nvPicPr>
          <p:cNvPr id="212994" name="Picture 4" descr="Gior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1489075"/>
            <a:ext cx="64912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8" descr="Logo Definit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11"/>
          <p:cNvGrpSpPr>
            <a:grpSpLocks/>
          </p:cNvGrpSpPr>
          <p:nvPr/>
        </p:nvGrpSpPr>
        <p:grpSpPr bwMode="auto">
          <a:xfrm>
            <a:off x="274638" y="244475"/>
            <a:ext cx="8675687" cy="6584950"/>
            <a:chOff x="173" y="154"/>
            <a:chExt cx="5465" cy="4148"/>
          </a:xfrm>
        </p:grpSpPr>
        <p:sp>
          <p:nvSpPr>
            <p:cNvPr id="215042" name="Rectangle 2"/>
            <p:cNvSpPr>
              <a:spLocks noChangeArrowheads="1"/>
            </p:cNvSpPr>
            <p:nvPr/>
          </p:nvSpPr>
          <p:spPr bwMode="auto">
            <a:xfrm>
              <a:off x="173" y="154"/>
              <a:ext cx="5465" cy="4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384" tIns="45691" rIns="91384" bIns="45691" anchor="ctr"/>
            <a:lstStyle/>
            <a:p>
              <a:pPr defTabSz="457200"/>
              <a:endParaRPr lang="it-IT">
                <a:ea typeface="ＭＳ Ｐゴシック" pitchFamily="34" charset="-128"/>
              </a:endParaRPr>
            </a:p>
          </p:txBody>
        </p:sp>
        <p:pic>
          <p:nvPicPr>
            <p:cNvPr id="215043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" y="172"/>
              <a:ext cx="5393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44" name="Sottotitolo 2"/>
            <p:cNvSpPr>
              <a:spLocks/>
            </p:cNvSpPr>
            <p:nvPr/>
          </p:nvSpPr>
          <p:spPr bwMode="auto">
            <a:xfrm>
              <a:off x="272" y="2466"/>
              <a:ext cx="5321" cy="1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lnSpc>
                  <a:spcPct val="90000"/>
                </a:lnSpc>
                <a:buFont typeface="Arial" charset="0"/>
                <a:buNone/>
              </a:pPr>
              <a:r>
                <a:rPr lang="it-IT" sz="2000" b="1">
                  <a:solidFill>
                    <a:srgbClr val="333399"/>
                  </a:solidFill>
                  <a:ea typeface="ＭＳ Ｐゴシック" pitchFamily="34" charset="-128"/>
                </a:rPr>
                <a:t>Assistenza al paziente con diabete ricoverato in ospedale</a:t>
              </a:r>
            </a:p>
            <a:p>
              <a:pPr algn="just">
                <a:lnSpc>
                  <a:spcPct val="90000"/>
                </a:lnSpc>
                <a:buFont typeface="Arial" charset="0"/>
                <a:buNone/>
              </a:pPr>
              <a:endParaRPr lang="it-IT" sz="600">
                <a:solidFill>
                  <a:srgbClr val="333399"/>
                </a:solidFill>
                <a:ea typeface="ＭＳ Ｐゴシック" pitchFamily="34" charset="-128"/>
              </a:endParaRPr>
            </a:p>
            <a:p>
              <a:pPr algn="just">
                <a:lnSpc>
                  <a:spcPct val="90000"/>
                </a:lnSpc>
                <a:spcAft>
                  <a:spcPct val="20000"/>
                </a:spcAft>
                <a:buFont typeface="Arial" charset="0"/>
                <a:buNone/>
              </a:pPr>
              <a:r>
                <a:rPr lang="it-IT" sz="1600">
                  <a:ea typeface="ＭＳ Ｐゴシック" pitchFamily="34" charset="-128"/>
                </a:rPr>
                <a:t>La  struttura specialistica di Diabetologia Ospedaliera si  fa carico della costruzione dei percorsi assistenziali con il Pronto Soccorso, il DH,  il Day Service,  i Reparti di degenza medica e chirurgica </a:t>
              </a:r>
            </a:p>
            <a:p>
              <a:pPr algn="just">
                <a:lnSpc>
                  <a:spcPct val="90000"/>
                </a:lnSpc>
                <a:spcAft>
                  <a:spcPct val="20000"/>
                </a:spcAft>
                <a:buSzPct val="85000"/>
                <a:buFontTx/>
                <a:buChar char="•"/>
              </a:pPr>
              <a:r>
                <a:rPr lang="it-IT" sz="1600">
                  <a:ea typeface="ＭＳ Ｐゴシック" pitchFamily="34" charset="-128"/>
                </a:rPr>
                <a:t> per garantire alle persone con diabete i trattamenti appropriati alla situazione clinica e la continuità di cura </a:t>
              </a:r>
            </a:p>
            <a:p>
              <a:pPr algn="just">
                <a:lnSpc>
                  <a:spcPct val="90000"/>
                </a:lnSpc>
                <a:spcAft>
                  <a:spcPct val="20000"/>
                </a:spcAft>
                <a:buSzPct val="85000"/>
                <a:buFontTx/>
                <a:buChar char="•"/>
              </a:pPr>
              <a:r>
                <a:rPr lang="it-IT" sz="1600">
                  <a:ea typeface="ＭＳ Ｐゴシック" pitchFamily="34" charset="-128"/>
                </a:rPr>
                <a:t> …..è fondamentale che in ogni presidio sia attiva una Struttura Diabetologica  (team)  intraospedaliera </a:t>
              </a:r>
            </a:p>
            <a:p>
              <a:pPr algn="just">
                <a:lnSpc>
                  <a:spcPct val="90000"/>
                </a:lnSpc>
                <a:spcAft>
                  <a:spcPct val="20000"/>
                </a:spcAft>
                <a:buSzPct val="85000"/>
                <a:buFontTx/>
                <a:buChar char="•"/>
              </a:pPr>
              <a:r>
                <a:rPr lang="it-IT" sz="1600">
                  <a:ea typeface="ＭＳ Ｐゴシック" pitchFamily="34" charset="-128"/>
                </a:rPr>
                <a:t> nelle realtà periferiche ove non sussista tale struttura, la funzione deve essere garantita con consulenza esterna o con specifica formazione di medici di area medica (internisti, geriatri)  e di infermieri dell’organico</a:t>
              </a:r>
            </a:p>
            <a:p>
              <a:pPr algn="just">
                <a:lnSpc>
                  <a:spcPct val="90000"/>
                </a:lnSpc>
                <a:spcAft>
                  <a:spcPct val="20000"/>
                </a:spcAft>
                <a:buFont typeface="Arial" charset="0"/>
                <a:buNone/>
              </a:pPr>
              <a:endParaRPr lang="it-IT" sz="1600">
                <a:ea typeface="ＭＳ Ｐゴシック" pitchFamily="34" charset="-128"/>
              </a:endParaRPr>
            </a:p>
          </p:txBody>
        </p:sp>
        <p:sp>
          <p:nvSpPr>
            <p:cNvPr id="215045" name="Line 10"/>
            <p:cNvSpPr>
              <a:spLocks noChangeShapeType="1"/>
            </p:cNvSpPr>
            <p:nvPr/>
          </p:nvSpPr>
          <p:spPr bwMode="auto">
            <a:xfrm>
              <a:off x="290" y="2374"/>
              <a:ext cx="5186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11"/>
          <p:cNvGrpSpPr>
            <a:grpSpLocks/>
          </p:cNvGrpSpPr>
          <p:nvPr/>
        </p:nvGrpSpPr>
        <p:grpSpPr bwMode="auto">
          <a:xfrm>
            <a:off x="274638" y="244475"/>
            <a:ext cx="8675687" cy="6584950"/>
            <a:chOff x="173" y="154"/>
            <a:chExt cx="5465" cy="4148"/>
          </a:xfrm>
        </p:grpSpPr>
        <p:sp>
          <p:nvSpPr>
            <p:cNvPr id="216066" name="Rectangle 2"/>
            <p:cNvSpPr>
              <a:spLocks noChangeArrowheads="1"/>
            </p:cNvSpPr>
            <p:nvPr/>
          </p:nvSpPr>
          <p:spPr bwMode="auto">
            <a:xfrm>
              <a:off x="173" y="154"/>
              <a:ext cx="5465" cy="4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384" tIns="45691" rIns="91384" bIns="45691" anchor="ctr"/>
            <a:lstStyle/>
            <a:p>
              <a:pPr defTabSz="457200"/>
              <a:endParaRPr lang="it-IT">
                <a:ea typeface="ＭＳ Ｐゴシック" pitchFamily="34" charset="-128"/>
              </a:endParaRPr>
            </a:p>
          </p:txBody>
        </p:sp>
        <p:pic>
          <p:nvPicPr>
            <p:cNvPr id="21606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" y="172"/>
              <a:ext cx="5393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68" name="Sottotitolo 2"/>
            <p:cNvSpPr>
              <a:spLocks/>
            </p:cNvSpPr>
            <p:nvPr/>
          </p:nvSpPr>
          <p:spPr bwMode="auto">
            <a:xfrm>
              <a:off x="272" y="2458"/>
              <a:ext cx="5321" cy="1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just">
                <a:lnSpc>
                  <a:spcPct val="90000"/>
                </a:lnSpc>
                <a:spcAft>
                  <a:spcPct val="20000"/>
                </a:spcAft>
                <a:buFont typeface="Arial" charset="0"/>
                <a:buNone/>
              </a:pPr>
              <a:r>
                <a:rPr lang="it-IT" sz="2000" b="1">
                  <a:solidFill>
                    <a:srgbClr val="333399"/>
                  </a:solidFill>
                  <a:ea typeface="ＭＳ Ｐゴシック" pitchFamily="34" charset="-128"/>
                </a:rPr>
                <a:t>Assistenza al paziente con diabete ricoverato in ospedale</a:t>
              </a:r>
            </a:p>
            <a:p>
              <a:pPr marL="342900" indent="-342900" algn="just">
                <a:lnSpc>
                  <a:spcPct val="90000"/>
                </a:lnSpc>
                <a:spcAft>
                  <a:spcPct val="20000"/>
                </a:spcAft>
                <a:buFont typeface="Arial" charset="0"/>
                <a:buNone/>
              </a:pPr>
              <a:endParaRPr lang="it-IT" sz="600">
                <a:solidFill>
                  <a:srgbClr val="333399"/>
                </a:solidFill>
                <a:ea typeface="ＭＳ Ｐゴシック" pitchFamily="34" charset="-128"/>
              </a:endParaRPr>
            </a:p>
            <a:p>
              <a:pPr marL="342900" indent="-342900">
                <a:lnSpc>
                  <a:spcPct val="115000"/>
                </a:lnSpc>
                <a:buSzPct val="85000"/>
                <a:buFontTx/>
                <a:buChar char="•"/>
              </a:pPr>
              <a:r>
                <a:rPr lang="it-IT"/>
                <a:t> Percorso pre-operatorio del paziente diabetico.</a:t>
              </a:r>
            </a:p>
            <a:p>
              <a:pPr marL="342900" indent="-342900">
                <a:lnSpc>
                  <a:spcPct val="115000"/>
                </a:lnSpc>
                <a:buSzPct val="85000"/>
                <a:buFontTx/>
                <a:buChar char="•"/>
              </a:pPr>
              <a:r>
                <a:rPr lang="it-IT"/>
                <a:t> Accesso dei pazienti Diabetici in Pronto soccorso e gestione dei percorsi.</a:t>
              </a:r>
            </a:p>
            <a:p>
              <a:pPr marL="342900" indent="-342900">
                <a:lnSpc>
                  <a:spcPct val="115000"/>
                </a:lnSpc>
                <a:buSzPct val="85000"/>
                <a:buFontTx/>
                <a:buChar char="•"/>
              </a:pPr>
              <a:r>
                <a:rPr lang="it-IT"/>
                <a:t> Assistenza al paziente diabetico ricoverato</a:t>
              </a:r>
            </a:p>
            <a:p>
              <a:pPr marL="342900" indent="-342900">
                <a:lnSpc>
                  <a:spcPct val="115000"/>
                </a:lnSpc>
                <a:buSzPct val="85000"/>
                <a:buFontTx/>
                <a:buChar char="•"/>
              </a:pPr>
              <a:r>
                <a:rPr lang="it-IT"/>
                <a:t> Dimissione “protetta” o presa in carico pre-dimissione</a:t>
              </a:r>
            </a:p>
            <a:p>
              <a:pPr marL="342900" indent="-342900" algn="just">
                <a:lnSpc>
                  <a:spcPct val="90000"/>
                </a:lnSpc>
                <a:spcAft>
                  <a:spcPct val="20000"/>
                </a:spcAft>
                <a:buSzPct val="85000"/>
                <a:buFontTx/>
                <a:buChar char="•"/>
              </a:pPr>
              <a:endParaRPr lang="it-IT">
                <a:ea typeface="ＭＳ Ｐゴシック" pitchFamily="34" charset="-128"/>
              </a:endParaRPr>
            </a:p>
          </p:txBody>
        </p:sp>
        <p:sp>
          <p:nvSpPr>
            <p:cNvPr id="216069" name="Line 10"/>
            <p:cNvSpPr>
              <a:spLocks noChangeShapeType="1"/>
            </p:cNvSpPr>
            <p:nvPr/>
          </p:nvSpPr>
          <p:spPr bwMode="auto">
            <a:xfrm>
              <a:off x="290" y="2374"/>
              <a:ext cx="5186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sz="3600" b="1" smtClean="0">
                <a:solidFill>
                  <a:srgbClr val="262673"/>
                </a:solidFill>
              </a:rPr>
              <a:t>Gruppo INPATIENT </a:t>
            </a:r>
            <a:br>
              <a:rPr lang="it-IT" sz="3600" b="1" smtClean="0">
                <a:solidFill>
                  <a:srgbClr val="262673"/>
                </a:solidFill>
              </a:rPr>
            </a:br>
            <a:r>
              <a:rPr lang="it-IT" sz="3600" b="1" smtClean="0">
                <a:solidFill>
                  <a:srgbClr val="262673"/>
                </a:solidFill>
              </a:rPr>
              <a:t>obiettivo generale</a:t>
            </a:r>
          </a:p>
        </p:txBody>
      </p:sp>
      <p:sp>
        <p:nvSpPr>
          <p:cNvPr id="217090" name="CasellaDiTesto 1"/>
          <p:cNvSpPr txBox="1">
            <a:spLocks noChangeArrowheads="1"/>
          </p:cNvSpPr>
          <p:nvPr/>
        </p:nvSpPr>
        <p:spPr bwMode="auto">
          <a:xfrm>
            <a:off x="827088" y="1773238"/>
            <a:ext cx="7705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Produrre  e diffondere materiali e strumenti operativi “validati” per la gestione della persona con diabete nella fase di ricovero in ospedale con l’obiettivo di dare valore all’operato specifico del team diabetologico. </a:t>
            </a:r>
          </a:p>
        </p:txBody>
      </p:sp>
      <p:pic>
        <p:nvPicPr>
          <p:cNvPr id="217092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sz="3600" b="1" smtClean="0">
                <a:solidFill>
                  <a:srgbClr val="262673"/>
                </a:solidFill>
              </a:rPr>
              <a:t>Gruppo INPATIENT </a:t>
            </a:r>
            <a:br>
              <a:rPr lang="it-IT" sz="3600" b="1" smtClean="0">
                <a:solidFill>
                  <a:srgbClr val="262673"/>
                </a:solidFill>
              </a:rPr>
            </a:br>
            <a:r>
              <a:rPr lang="it-IT" sz="3600" b="1" smtClean="0">
                <a:solidFill>
                  <a:srgbClr val="262673"/>
                </a:solidFill>
              </a:rPr>
              <a:t>obiettivi specifici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600" lvl="1" indent="-533400">
              <a:spcBef>
                <a:spcPct val="20000"/>
              </a:spcBef>
              <a:buFontTx/>
              <a:buAutoNum type="arabicPeriod"/>
            </a:pPr>
            <a:r>
              <a:rPr lang="it-IT" sz="2400">
                <a:solidFill>
                  <a:srgbClr val="000000"/>
                </a:solidFill>
              </a:rPr>
              <a:t>Produrre strumenti: elaborare i Profili di Cura del soggetto con diabete ricoverato in Ospedale</a:t>
            </a:r>
          </a:p>
          <a:p>
            <a:pPr marL="990600" lvl="1" indent="-533400">
              <a:spcBef>
                <a:spcPct val="20000"/>
              </a:spcBef>
              <a:buFontTx/>
              <a:buAutoNum type="arabicPeriod"/>
            </a:pPr>
            <a:r>
              <a:rPr lang="it-IT" sz="2400">
                <a:solidFill>
                  <a:srgbClr val="000000"/>
                </a:solidFill>
              </a:rPr>
              <a:t>Diffondere materiali e strumenti : eventi formativi di capillarizzazione per regionalizzare il prodotto</a:t>
            </a:r>
          </a:p>
          <a:p>
            <a:pPr marL="990600" lvl="1" indent="-533400">
              <a:spcBef>
                <a:spcPct val="20000"/>
              </a:spcBef>
              <a:buFontTx/>
              <a:buAutoNum type="arabicPeriod"/>
            </a:pPr>
            <a:r>
              <a:rPr lang="it-IT" sz="2400">
                <a:solidFill>
                  <a:srgbClr val="000000"/>
                </a:solidFill>
              </a:rPr>
              <a:t>Verificare l’efficacia degli strumenti: progettare una sperimentazione che permetta di valutare le ricadute della implementazione degli strumenti sul management del paziente diabetico in ospedale</a:t>
            </a:r>
          </a:p>
          <a:p>
            <a:pPr marL="990600" lvl="1" indent="-533400">
              <a:spcBef>
                <a:spcPct val="20000"/>
              </a:spcBef>
              <a:buFontTx/>
              <a:buAutoNum type="arabicPeriod"/>
            </a:pPr>
            <a:r>
              <a:rPr lang="it-IT" sz="2400">
                <a:solidFill>
                  <a:srgbClr val="000000"/>
                </a:solidFill>
              </a:rPr>
              <a:t>Individuare il ruolo del diabetologo (team diabetologico) nell’ospedale per intensità di cure</a:t>
            </a:r>
          </a:p>
          <a:p>
            <a:pPr marL="990600" lvl="1" indent="-533400">
              <a:spcBef>
                <a:spcPct val="20000"/>
              </a:spcBef>
              <a:buFontTx/>
              <a:buAutoNum type="arabicPeriod"/>
            </a:pPr>
            <a:endParaRPr lang="it-IT" sz="1000">
              <a:solidFill>
                <a:srgbClr val="000000"/>
              </a:solidFill>
            </a:endParaRPr>
          </a:p>
          <a:p>
            <a:pPr marL="990600" lvl="1" indent="-533400" algn="ctr">
              <a:spcBef>
                <a:spcPct val="20000"/>
              </a:spcBef>
            </a:pPr>
            <a:r>
              <a:rPr lang="it-IT" sz="2400" b="1">
                <a:solidFill>
                  <a:srgbClr val="000000"/>
                </a:solidFill>
              </a:rPr>
              <a:t>Confronto-collaborazione con le Direzioni Sanitarie</a:t>
            </a:r>
          </a:p>
          <a:p>
            <a:pPr marL="990600" lvl="1" indent="-533400">
              <a:spcBef>
                <a:spcPct val="20000"/>
              </a:spcBef>
              <a:buFontTx/>
              <a:buAutoNum type="arabicPeriod"/>
            </a:pPr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218117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AutoShape 2"/>
          <p:cNvSpPr>
            <a:spLocks noChangeArrowheads="1"/>
          </p:cNvSpPr>
          <p:nvPr/>
        </p:nvSpPr>
        <p:spPr bwMode="auto">
          <a:xfrm rot="-1934693">
            <a:off x="-360363" y="3001963"/>
            <a:ext cx="10088563" cy="1655762"/>
          </a:xfrm>
          <a:prstGeom prst="notchedRightArrow">
            <a:avLst>
              <a:gd name="adj1" fmla="val 50000"/>
              <a:gd name="adj2" fmla="val 161577"/>
            </a:avLst>
          </a:prstGeom>
          <a:solidFill>
            <a:srgbClr val="80808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lIns="80125" tIns="40063" rIns="80125" bIns="40063" anchor="ctr"/>
          <a:lstStyle/>
          <a:p>
            <a:pPr defTabSz="447675">
              <a:buSzPct val="45000"/>
              <a:buFont typeface="Wingdings" pitchFamily="2" charset="2"/>
              <a:buNone/>
            </a:pPr>
            <a:endParaRPr lang="it-IT" altLang="it-IT">
              <a:solidFill>
                <a:srgbClr val="FFFFFF"/>
              </a:solidFill>
              <a:ea typeface="SimSun" pitchFamily="2" charset="-122"/>
              <a:cs typeface="Arial Unicode MS"/>
            </a:endParaRPr>
          </a:p>
        </p:txBody>
      </p:sp>
      <p:sp>
        <p:nvSpPr>
          <p:cNvPr id="220162" name="Rectangle 10"/>
          <p:cNvSpPr>
            <a:spLocks noChangeArrowheads="1"/>
          </p:cNvSpPr>
          <p:nvPr/>
        </p:nvSpPr>
        <p:spPr bwMode="auto">
          <a:xfrm>
            <a:off x="-46038" y="6172200"/>
            <a:ext cx="3648076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4" tIns="45691" rIns="91384" bIns="45691" anchor="ctr"/>
          <a:lstStyle/>
          <a:p>
            <a:pPr algn="ctr" defTabSz="511175"/>
            <a:r>
              <a:rPr lang="it-IT" altLang="it-IT" b="1">
                <a:solidFill>
                  <a:srgbClr val="FFCC00"/>
                </a:solidFill>
                <a:ea typeface="SimSun" pitchFamily="2" charset="-122"/>
                <a:cs typeface="Arial Unicode MS"/>
              </a:rPr>
              <a:t>Gruppo Diabete in Ospedale</a:t>
            </a:r>
          </a:p>
        </p:txBody>
      </p:sp>
      <p:sp>
        <p:nvSpPr>
          <p:cNvPr id="220163" name="WordArt 11"/>
          <p:cNvSpPr>
            <a:spLocks noChangeArrowheads="1" noChangeShapeType="1" noTextEdit="1"/>
          </p:cNvSpPr>
          <p:nvPr/>
        </p:nvSpPr>
        <p:spPr bwMode="auto">
          <a:xfrm rot="-1027224">
            <a:off x="293688" y="636588"/>
            <a:ext cx="3538537" cy="3092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9477"/>
              </a:avLst>
            </a:prstTxWarp>
          </a:bodyPr>
          <a:lstStyle/>
          <a:p>
            <a:pPr algn="ctr"/>
            <a:r>
              <a:rPr lang="it-IT" sz="1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La proposta operativa </a:t>
            </a:r>
          </a:p>
          <a:p>
            <a:pPr algn="ctr"/>
            <a:r>
              <a:rPr lang="it-IT" sz="1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del Gruppo INPATIENT</a:t>
            </a:r>
          </a:p>
          <a:p>
            <a:pPr algn="ctr"/>
            <a:endParaRPr lang="it-IT" sz="1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it-IT" sz="1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76200" y="5089525"/>
            <a:ext cx="5287963" cy="1263650"/>
            <a:chOff x="56" y="3534"/>
            <a:chExt cx="3250" cy="877"/>
          </a:xfrm>
        </p:grpSpPr>
        <p:sp>
          <p:nvSpPr>
            <p:cNvPr id="220176" name="Text Box 9"/>
            <p:cNvSpPr txBox="1">
              <a:spLocks noChangeArrowheads="1"/>
            </p:cNvSpPr>
            <p:nvPr/>
          </p:nvSpPr>
          <p:spPr bwMode="auto">
            <a:xfrm rot="1593">
              <a:off x="601" y="3534"/>
              <a:ext cx="2705" cy="87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1530" tIns="30765" rIns="61530" bIns="30765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Elaborazione Profili di Cura </a:t>
              </a:r>
              <a:r>
                <a:rPr lang="it-IT" altLang="it-IT" sz="1400" b="1" i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(Profilo di cura del paziente ricoverato in  chirurgia, Profilo di cura del paziente in DEU, Profilo  di cura del paziente ricoverato in cardiologia)</a:t>
              </a:r>
            </a:p>
          </p:txBody>
        </p:sp>
        <p:sp>
          <p:nvSpPr>
            <p:cNvPr id="220177" name="Oval 7"/>
            <p:cNvSpPr>
              <a:spLocks noChangeArrowheads="1"/>
            </p:cNvSpPr>
            <p:nvPr/>
          </p:nvSpPr>
          <p:spPr bwMode="auto">
            <a:xfrm>
              <a:off x="56" y="3606"/>
              <a:ext cx="680" cy="61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287" tIns="52144" rIns="104287" bIns="52144" anchor="ctr"/>
            <a:lstStyle/>
            <a:p>
              <a:pPr algn="ctr" defTabSz="511175"/>
              <a:r>
                <a:rPr lang="it-IT" altLang="it-IT" sz="900" b="1">
                  <a:solidFill>
                    <a:srgbClr val="000000"/>
                  </a:solidFill>
                  <a:ea typeface="SimSun" pitchFamily="2" charset="-122"/>
                  <a:cs typeface="Arial Unicode MS"/>
                </a:rPr>
                <a:t>novembre 2012 -</a:t>
              </a:r>
            </a:p>
            <a:p>
              <a:pPr algn="ctr" defTabSz="511175"/>
              <a:r>
                <a:rPr lang="it-IT" altLang="it-IT" sz="900" b="1">
                  <a:solidFill>
                    <a:srgbClr val="000000"/>
                  </a:solidFill>
                  <a:ea typeface="SimSun" pitchFamily="2" charset="-122"/>
                  <a:cs typeface="Arial Unicode MS"/>
                </a:rPr>
                <a:t>febbraio 2014</a:t>
              </a:r>
            </a:p>
          </p:txBody>
        </p:sp>
      </p:grp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2781300" y="2349500"/>
            <a:ext cx="6192838" cy="1358900"/>
            <a:chOff x="2627784" y="2348880"/>
            <a:chExt cx="6192440" cy="1359367"/>
          </a:xfrm>
        </p:grpSpPr>
        <p:sp>
          <p:nvSpPr>
            <p:cNvPr id="220174" name="Text Box 13"/>
            <p:cNvSpPr txBox="1">
              <a:spLocks noChangeArrowheads="1"/>
            </p:cNvSpPr>
            <p:nvPr/>
          </p:nvSpPr>
          <p:spPr bwMode="auto">
            <a:xfrm rot="1593">
              <a:off x="3523233" y="2638140"/>
              <a:ext cx="5296991" cy="107010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3915" tIns="26959" rIns="53915" bIns="26959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Sperimentazione sulla efficacia/ricaduta della implementazione dei profili di cura</a:t>
              </a:r>
            </a:p>
          </p:txBody>
        </p:sp>
        <p:sp>
          <p:nvSpPr>
            <p:cNvPr id="86019" name="Oval 5"/>
            <p:cNvSpPr>
              <a:spLocks noChangeArrowheads="1"/>
            </p:cNvSpPr>
            <p:nvPr/>
          </p:nvSpPr>
          <p:spPr bwMode="auto">
            <a:xfrm>
              <a:off x="2627784" y="2348880"/>
              <a:ext cx="974662" cy="10798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4" tIns="45691" rIns="91384" bIns="45691" anchor="ctr"/>
            <a:lstStyle>
              <a:lvl1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900" b="1" dirty="0" smtClean="0">
                  <a:solidFill>
                    <a:sysClr val="windowText" lastClr="000000"/>
                  </a:solidFill>
                  <a:ea typeface="宋体" pitchFamily="2" charset="-122"/>
                </a:rPr>
                <a:t>2014-2016</a:t>
              </a:r>
              <a:endParaRPr lang="it-IT" altLang="it-IT" sz="900" b="1" dirty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26648" name="Group 24"/>
          <p:cNvGrpSpPr>
            <a:grpSpLocks/>
          </p:cNvGrpSpPr>
          <p:nvPr/>
        </p:nvGrpSpPr>
        <p:grpSpPr bwMode="auto">
          <a:xfrm>
            <a:off x="1208088" y="3913188"/>
            <a:ext cx="4803775" cy="955675"/>
            <a:chOff x="1009" y="2562"/>
            <a:chExt cx="3538" cy="664"/>
          </a:xfrm>
        </p:grpSpPr>
        <p:sp>
          <p:nvSpPr>
            <p:cNvPr id="220172" name="Text Box 9"/>
            <p:cNvSpPr txBox="1">
              <a:spLocks noChangeArrowheads="1"/>
            </p:cNvSpPr>
            <p:nvPr/>
          </p:nvSpPr>
          <p:spPr bwMode="auto">
            <a:xfrm rot="1593">
              <a:off x="1553" y="2870"/>
              <a:ext cx="2994" cy="27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1530" tIns="30765" rIns="61530" bIns="30765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Capillarizzazioni regionali</a:t>
              </a:r>
            </a:p>
          </p:txBody>
        </p:sp>
        <p:sp>
          <p:nvSpPr>
            <p:cNvPr id="220173" name="Oval 7"/>
            <p:cNvSpPr>
              <a:spLocks noChangeArrowheads="1"/>
            </p:cNvSpPr>
            <p:nvPr/>
          </p:nvSpPr>
          <p:spPr bwMode="auto">
            <a:xfrm>
              <a:off x="1009" y="2562"/>
              <a:ext cx="697" cy="66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287" tIns="52144" rIns="104287" bIns="52144" anchor="ctr"/>
            <a:lstStyle/>
            <a:p>
              <a:pPr algn="ctr" defTabSz="511175"/>
              <a:r>
                <a:rPr lang="it-IT" altLang="it-IT" sz="900" b="1">
                  <a:solidFill>
                    <a:srgbClr val="000000"/>
                  </a:solidFill>
                  <a:ea typeface="SimSun" pitchFamily="2" charset="-122"/>
                  <a:cs typeface="Arial Unicode MS"/>
                </a:rPr>
                <a:t>2014-2015</a:t>
              </a:r>
            </a:p>
          </p:txBody>
        </p:sp>
      </p:grpSp>
      <p:pic>
        <p:nvPicPr>
          <p:cNvPr id="220167" name="Picture 8" descr="H:\AMD_GRUPPO\LOGO\logo\logo_nice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168900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3756025" y="315913"/>
            <a:ext cx="5218113" cy="1409700"/>
            <a:chOff x="4499991" y="317221"/>
            <a:chExt cx="4454448" cy="1407390"/>
          </a:xfrm>
        </p:grpSpPr>
        <p:sp>
          <p:nvSpPr>
            <p:cNvPr id="220170" name="Text Box 14"/>
            <p:cNvSpPr txBox="1">
              <a:spLocks noChangeArrowheads="1"/>
            </p:cNvSpPr>
            <p:nvPr/>
          </p:nvSpPr>
          <p:spPr bwMode="auto">
            <a:xfrm rot="1593">
              <a:off x="5196517" y="317221"/>
              <a:ext cx="3757922" cy="140739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3915" tIns="26959" rIns="53915" bIns="26959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Workshop multiprofessionale per  definire il ruolo del diabetologo nell’ospedale per intensità di cura</a:t>
              </a: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4499991" y="477295"/>
              <a:ext cx="884927" cy="1079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4" tIns="45691" rIns="91384" bIns="45691" anchor="ctr"/>
            <a:lstStyle>
              <a:lvl1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900" b="1" dirty="0" smtClean="0">
                  <a:solidFill>
                    <a:sysClr val="windowText" lastClr="000000"/>
                  </a:solidFill>
                  <a:ea typeface="宋体" pitchFamily="2" charset="-122"/>
                </a:rPr>
                <a:t>2014-2015</a:t>
              </a:r>
              <a:endParaRPr lang="it-IT" altLang="it-IT" sz="900" b="1" dirty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CasellaDiTesto 1"/>
          <p:cNvSpPr txBox="1">
            <a:spLocks noChangeArrowheads="1"/>
          </p:cNvSpPr>
          <p:nvPr/>
        </p:nvSpPr>
        <p:spPr bwMode="auto">
          <a:xfrm>
            <a:off x="755650" y="1733550"/>
            <a:ext cx="741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n-lt"/>
                <a:cs typeface="+mn-cs"/>
              </a:rPr>
              <a:t>Mandato del CDN 2011-2013</a:t>
            </a:r>
          </a:p>
          <a:p>
            <a:pPr>
              <a:defRPr/>
            </a:pPr>
            <a:r>
              <a:rPr lang="it-IT" sz="2000" b="1" dirty="0">
                <a:latin typeface="+mn-lt"/>
                <a:cs typeface="+mn-cs"/>
              </a:rPr>
              <a:t>Approfondire e dettagliare in percorsi diagnostico terapeutici delineati nel Documento </a:t>
            </a:r>
            <a:r>
              <a:rPr lang="it-IT" sz="2000" b="1" dirty="0" err="1">
                <a:latin typeface="+mn-lt"/>
                <a:cs typeface="+mn-cs"/>
              </a:rPr>
              <a:t>interassociativo</a:t>
            </a:r>
            <a:r>
              <a:rPr lang="it-IT" sz="2000" b="1" dirty="0">
                <a:latin typeface="+mn-lt"/>
                <a:cs typeface="+mn-cs"/>
              </a:rPr>
              <a:t> AMD- SID  sull’assistenza</a:t>
            </a:r>
            <a:endParaRPr lang="it-IT" sz="2000" dirty="0">
              <a:latin typeface="+mn-lt"/>
              <a:cs typeface="+mn-cs"/>
            </a:endParaRPr>
          </a:p>
          <a:p>
            <a:pPr>
              <a:defRPr/>
            </a:pPr>
            <a:endParaRPr lang="it-IT" sz="2000" dirty="0">
              <a:latin typeface="+mn-lt"/>
              <a:cs typeface="+mn-cs"/>
            </a:endParaRPr>
          </a:p>
          <a:p>
            <a:pPr>
              <a:defRPr/>
            </a:pPr>
            <a:endParaRPr lang="it-IT" sz="2000" dirty="0">
              <a:latin typeface="+mn-lt"/>
              <a:cs typeface="+mn-cs"/>
            </a:endParaRPr>
          </a:p>
          <a:p>
            <a:pPr>
              <a:defRPr/>
            </a:pPr>
            <a:r>
              <a:rPr lang="it-IT" sz="2000" dirty="0">
                <a:latin typeface="+mn-lt"/>
                <a:cs typeface="+mn-cs"/>
              </a:rPr>
              <a:t>Nel corso di 3 Workshop interdisciplinari progettati ed erogati nel periodo novembre 2012-ottobre 2013 sono stati </a:t>
            </a:r>
            <a:r>
              <a:rPr lang="it-IT" sz="2400" b="1" dirty="0">
                <a:latin typeface="+mn-lt"/>
                <a:cs typeface="+mn-cs"/>
              </a:rPr>
              <a:t>elaborati 3 profili di cura  specifici </a:t>
            </a:r>
            <a:r>
              <a:rPr lang="it-IT" sz="2000" dirty="0">
                <a:latin typeface="+mn-lt"/>
                <a:cs typeface="+mn-cs"/>
              </a:rPr>
              <a:t>(Profilo di cura del paziente ricoverato in  </a:t>
            </a:r>
            <a:r>
              <a:rPr lang="it-IT" sz="2000" b="1" dirty="0">
                <a:latin typeface="+mn-lt"/>
                <a:cs typeface="+mn-cs"/>
              </a:rPr>
              <a:t>chirurgia</a:t>
            </a:r>
            <a:r>
              <a:rPr lang="it-IT" sz="2000" dirty="0">
                <a:latin typeface="+mn-lt"/>
                <a:cs typeface="+mn-cs"/>
              </a:rPr>
              <a:t>, Profilo di cura del paziente in </a:t>
            </a:r>
            <a:r>
              <a:rPr lang="it-IT" sz="2000" b="1" dirty="0">
                <a:latin typeface="+mn-lt"/>
                <a:cs typeface="+mn-cs"/>
              </a:rPr>
              <a:t>DEU</a:t>
            </a:r>
            <a:r>
              <a:rPr lang="it-IT" sz="2000" dirty="0">
                <a:latin typeface="+mn-lt"/>
                <a:cs typeface="+mn-cs"/>
              </a:rPr>
              <a:t>, Profilo  di cura del paziente ricoverato in </a:t>
            </a:r>
            <a:r>
              <a:rPr lang="it-IT" sz="2000" b="1" dirty="0">
                <a:latin typeface="+mn-lt"/>
                <a:cs typeface="+mn-cs"/>
              </a:rPr>
              <a:t>cardiologia</a:t>
            </a:r>
            <a:r>
              <a:rPr lang="it-IT" sz="2000" dirty="0">
                <a:latin typeface="+mn-lt"/>
                <a:cs typeface="+mn-cs"/>
              </a:rPr>
              <a:t>)</a:t>
            </a:r>
          </a:p>
          <a:p>
            <a:pPr>
              <a:defRPr/>
            </a:pPr>
            <a:r>
              <a:rPr lang="it-IT" sz="2000" dirty="0">
                <a:latin typeface="+mn-lt"/>
                <a:cs typeface="+mn-cs"/>
              </a:rPr>
              <a:t>I profili, condivisi con le Società Scientifiche, saranno oggetto di eventi formativi  per dare continuità dal livello nazionale a quello regionale.</a:t>
            </a:r>
          </a:p>
          <a:p>
            <a:pPr>
              <a:defRPr/>
            </a:pPr>
            <a:endParaRPr lang="it-IT" sz="2000" dirty="0"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Profili di Cura</a:t>
            </a:r>
          </a:p>
        </p:txBody>
      </p:sp>
      <p:pic>
        <p:nvPicPr>
          <p:cNvPr id="222212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CasellaDiTesto 3"/>
          <p:cNvSpPr txBox="1">
            <a:spLocks noChangeArrowheads="1"/>
          </p:cNvSpPr>
          <p:nvPr/>
        </p:nvSpPr>
        <p:spPr bwMode="auto">
          <a:xfrm>
            <a:off x="611188" y="1954213"/>
            <a:ext cx="7848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+mn-lt"/>
                <a:cs typeface="+mn-cs"/>
              </a:rPr>
              <a:t>Capillarizzazioni</a:t>
            </a:r>
            <a:r>
              <a:rPr lang="it-IT" sz="2000" dirty="0">
                <a:latin typeface="+mn-lt"/>
                <a:cs typeface="+mn-cs"/>
              </a:rPr>
              <a:t> sui Profili di Cura del diabetico “</a:t>
            </a:r>
            <a:r>
              <a:rPr lang="it-IT" sz="2000" dirty="0" err="1">
                <a:latin typeface="+mn-lt"/>
                <a:cs typeface="+mn-cs"/>
              </a:rPr>
              <a:t>Inpatient</a:t>
            </a:r>
            <a:r>
              <a:rPr lang="it-IT" sz="2000" dirty="0">
                <a:latin typeface="+mn-lt"/>
                <a:cs typeface="+mn-cs"/>
              </a:rPr>
              <a:t>” (area Medica, DEU, Chirurgia, Cardiologia) della durata di un giorno sul territorio, con il coinvolgimento dei team diabetologici,  in coordinamento con il Presidente Regionale e/o il gruppo regionale Diabete in Ospedale (se presente), anche in una logica di equità/sostenibilità clinico-organizzativa e formativa.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Capillarizzazioni</a:t>
            </a:r>
          </a:p>
        </p:txBody>
      </p:sp>
      <p:pic>
        <p:nvPicPr>
          <p:cNvPr id="223236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CasellaDiTesto 1"/>
          <p:cNvSpPr txBox="1">
            <a:spLocks noChangeArrowheads="1"/>
          </p:cNvSpPr>
          <p:nvPr/>
        </p:nvSpPr>
        <p:spPr bwMode="auto">
          <a:xfrm>
            <a:off x="827088" y="1547813"/>
            <a:ext cx="785971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n-lt"/>
                <a:cs typeface="+mn-cs"/>
              </a:rPr>
              <a:t>Progettare una sperimentazione sulla efficacia/ricaduta della applicazione dei Profili di Cura del paziente diabetico in Ospedale.</a:t>
            </a:r>
            <a:endParaRPr lang="it-IT" sz="2000" dirty="0">
              <a:latin typeface="+mn-lt"/>
              <a:cs typeface="+mn-cs"/>
            </a:endParaRPr>
          </a:p>
          <a:p>
            <a:pPr>
              <a:defRPr/>
            </a:pPr>
            <a:endParaRPr lang="it-IT" sz="2000" dirty="0">
              <a:latin typeface="+mn-lt"/>
              <a:cs typeface="+mn-cs"/>
            </a:endParaRPr>
          </a:p>
          <a:p>
            <a:pPr>
              <a:defRPr/>
            </a:pPr>
            <a:endParaRPr lang="it-IT" sz="2000" dirty="0">
              <a:latin typeface="+mn-lt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it-IT" sz="2000" dirty="0">
                <a:latin typeface="+mn-lt"/>
                <a:cs typeface="+mn-cs"/>
              </a:rPr>
              <a:t>Il progetto è quello di individuare indicatori forti (giornate degenza,    ricoveri ripetuti, </a:t>
            </a:r>
            <a:r>
              <a:rPr lang="it-IT" sz="2000" dirty="0" err="1">
                <a:latin typeface="+mn-lt"/>
                <a:cs typeface="+mn-cs"/>
              </a:rPr>
              <a:t>etc</a:t>
            </a:r>
            <a:r>
              <a:rPr lang="it-IT" sz="2000" dirty="0">
                <a:latin typeface="+mn-lt"/>
                <a:cs typeface="+mn-cs"/>
              </a:rPr>
              <a:t>) e verificarli prima e dopo 6-12 mesi di applicazione dei “profili di cura di riferimento” in almeno due Ospedali. </a:t>
            </a:r>
          </a:p>
          <a:p>
            <a:pPr>
              <a:lnSpc>
                <a:spcPct val="150000"/>
              </a:lnSpc>
              <a:defRPr/>
            </a:pPr>
            <a:r>
              <a:rPr lang="it-IT" sz="2000" dirty="0">
                <a:latin typeface="+mn-lt"/>
                <a:cs typeface="+mn-cs"/>
              </a:rPr>
              <a:t>Il progetto sarà condotto in partnership con ANMDO (alcuni componenti del CDN ANMDO hanno già collaborato nei Workshop per l’elaborazione dei profili)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Verifica</a:t>
            </a:r>
          </a:p>
        </p:txBody>
      </p:sp>
      <p:pic>
        <p:nvPicPr>
          <p:cNvPr id="224260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Un’evoluzione in corso</a:t>
            </a:r>
          </a:p>
        </p:txBody>
      </p:sp>
      <p:sp>
        <p:nvSpPr>
          <p:cNvPr id="225282" name="CasellaDiTesto 2"/>
          <p:cNvSpPr txBox="1">
            <a:spLocks noChangeArrowheads="1"/>
          </p:cNvSpPr>
          <p:nvPr/>
        </p:nvSpPr>
        <p:spPr bwMode="auto">
          <a:xfrm>
            <a:off x="611188" y="1557338"/>
            <a:ext cx="784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/>
              <a:t>L’ </a:t>
            </a:r>
            <a:r>
              <a:rPr lang="it-IT" sz="2000" b="1"/>
              <a:t>Ospedale per Intensità di Cure </a:t>
            </a:r>
            <a:r>
              <a:rPr lang="it-IT" sz="2000"/>
              <a:t>non è più strutturato in unità operative, in base alla patologia e alla disciplina medica, ma è organizzato in aree che aggregano i pazienti in base alla maggiore o minore gravità del caso ed al conseguente livello di complessità assistenziale</a:t>
            </a:r>
          </a:p>
        </p:txBody>
      </p:sp>
      <p:sp>
        <p:nvSpPr>
          <p:cNvPr id="225283" name="Text Box 4"/>
          <p:cNvSpPr txBox="1">
            <a:spLocks noChangeArrowheads="1"/>
          </p:cNvSpPr>
          <p:nvPr/>
        </p:nvSpPr>
        <p:spPr bwMode="auto">
          <a:xfrm>
            <a:off x="684213" y="6165850"/>
            <a:ext cx="6754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/>
              <a:t>Note:Per quanto riguarda la quarta tappa si deve fare riferimento alla evoluzione dell’Ospedale tradizionale verso l’Ospedale per intensità di cura.</a:t>
            </a:r>
          </a:p>
          <a:p>
            <a:endParaRPr lang="it-IT" sz="800"/>
          </a:p>
        </p:txBody>
      </p:sp>
      <p:pic>
        <p:nvPicPr>
          <p:cNvPr id="225285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asellaDiTesto 3"/>
          <p:cNvSpPr txBox="1">
            <a:spLocks noChangeArrowheads="1"/>
          </p:cNvSpPr>
          <p:nvPr/>
        </p:nvSpPr>
        <p:spPr bwMode="auto">
          <a:xfrm>
            <a:off x="1979613" y="333375"/>
            <a:ext cx="60499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262673"/>
                </a:solidFill>
              </a:rPr>
              <a:t>Gruppo </a:t>
            </a:r>
            <a:r>
              <a:rPr lang="it-IT" sz="3600" b="1" dirty="0" smtClean="0">
                <a:solidFill>
                  <a:srgbClr val="262673"/>
                </a:solidFill>
              </a:rPr>
              <a:t>INPATIENT</a:t>
            </a:r>
          </a:p>
          <a:p>
            <a:pPr algn="ctr"/>
            <a:r>
              <a:rPr lang="it-IT" sz="2000" b="1" dirty="0" smtClean="0">
                <a:solidFill>
                  <a:srgbClr val="262673"/>
                </a:solidFill>
              </a:rPr>
              <a:t>(2013-2015)</a:t>
            </a:r>
            <a:endParaRPr lang="it-IT" sz="2000" b="1" dirty="0">
              <a:solidFill>
                <a:srgbClr val="262673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643438" y="1557338"/>
          <a:ext cx="4320481" cy="4785397"/>
        </p:xfrm>
        <a:graphic>
          <a:graphicData uri="http://schemas.openxmlformats.org/drawingml/2006/table">
            <a:tbl>
              <a:tblPr/>
              <a:tblGrid>
                <a:gridCol w="1885301"/>
                <a:gridCol w="1283051"/>
                <a:gridCol w="1152129"/>
              </a:tblGrid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COORDINATORE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SURACI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CONCETTA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COMPONENTE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DE FRANCESCO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CARMELO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COMPONENTE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MANGONE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IDA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COMPONENTE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MICHELINI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MASSIMO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COMPONENTE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MORVIDUCCI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LELIO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COMPONENTE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PATRONE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MAURIZIO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COMPONENTE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PELLIGRA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ILARIA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BORZI'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VITO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CUNSOLO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ROSARIO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LANZETTA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ROSARIO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MAFFETTONE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ADA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MANICARDI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VALERIA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MARELLI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GIUSEPPE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PACIOTTI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VINCENZO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ANTONELLI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ANTONIO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BOTTA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AMODIO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SALOMONE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ENRICA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CONSULENTE ESTERNO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SFORZA 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ALESSANDRA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REFERENTE CDN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PONZIANI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MARIA CHANTAL</a:t>
                      </a:r>
                    </a:p>
                  </a:txBody>
                  <a:tcPr marL="7218" marR="7218" marT="7218" marB="0" anchor="ctr">
                    <a:lnL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04800" y="1557338"/>
          <a:ext cx="4123263" cy="408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006"/>
                <a:gridCol w="1174991"/>
                <a:gridCol w="1295266"/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COORDINATORE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SURACI</a:t>
                      </a:r>
                      <a:endParaRPr lang="it-IT" sz="10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CONCETTA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CERIELLO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ANTONIO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CHIARAMONTE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FRANCESCO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CLEMENTI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LINA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MANICARDI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VALERIA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MARELLI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GIUSEPPE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MUSACCHIO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NICOLETTA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PONZIANI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MARIA CHANTAL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SFORZA 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ALESSANDRA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CONSULENTE ESTERNO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LANZETTA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ROSARIO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CONSULENTE ESTERNO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STAGNO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GAUDENZIO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DAIF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DE MONTE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ARIELLA</a:t>
                      </a:r>
                      <a:endParaRPr lang="it-IT" sz="10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DAIF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LEONCAVALLO</a:t>
                      </a:r>
                      <a:endParaRPr lang="it-IT" sz="10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ANNA RITA</a:t>
                      </a:r>
                      <a:endParaRPr lang="it-IT" sz="10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95288" y="573246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Gruppo Diabete in Ospedale 2011-2013</a:t>
            </a:r>
          </a:p>
        </p:txBody>
      </p:sp>
      <p:pic>
        <p:nvPicPr>
          <p:cNvPr id="93347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CasellaDiTesto 4"/>
          <p:cNvSpPr txBox="1">
            <a:spLocks noChangeArrowheads="1"/>
          </p:cNvSpPr>
          <p:nvPr/>
        </p:nvSpPr>
        <p:spPr bwMode="auto">
          <a:xfrm>
            <a:off x="1104900" y="1687513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L’ospedale di ieri</a:t>
            </a:r>
          </a:p>
        </p:txBody>
      </p:sp>
      <p:sp>
        <p:nvSpPr>
          <p:cNvPr id="227330" name="Rectangle 4"/>
          <p:cNvSpPr>
            <a:spLocks noChangeArrowheads="1"/>
          </p:cNvSpPr>
          <p:nvPr/>
        </p:nvSpPr>
        <p:spPr bwMode="auto">
          <a:xfrm>
            <a:off x="2411413" y="1628775"/>
            <a:ext cx="11922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Organizzato </a:t>
            </a:r>
          </a:p>
          <a:p>
            <a:r>
              <a:rPr lang="it-IT">
                <a:solidFill>
                  <a:srgbClr val="000000"/>
                </a:solidFill>
              </a:rPr>
              <a:t>intorno al </a:t>
            </a:r>
          </a:p>
          <a:p>
            <a:r>
              <a:rPr lang="it-IT">
                <a:solidFill>
                  <a:srgbClr val="000000"/>
                </a:solidFill>
              </a:rPr>
              <a:t>sapere</a:t>
            </a:r>
          </a:p>
        </p:txBody>
      </p:sp>
      <p:sp>
        <p:nvSpPr>
          <p:cNvPr id="227331" name="Rectangle 5"/>
          <p:cNvSpPr>
            <a:spLocks noChangeArrowheads="1"/>
          </p:cNvSpPr>
          <p:nvPr/>
        </p:nvSpPr>
        <p:spPr bwMode="auto">
          <a:xfrm>
            <a:off x="3810000" y="1628775"/>
            <a:ext cx="1752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Cercava l’innovazione e le economie di conoscenza</a:t>
            </a:r>
          </a:p>
        </p:txBody>
      </p:sp>
      <p:sp>
        <p:nvSpPr>
          <p:cNvPr id="227332" name="Rectangle 6"/>
          <p:cNvSpPr>
            <a:spLocks noChangeArrowheads="1"/>
          </p:cNvSpPr>
          <p:nvPr/>
        </p:nvSpPr>
        <p:spPr bwMode="auto">
          <a:xfrm>
            <a:off x="5724525" y="1628775"/>
            <a:ext cx="2438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Adottando la struttura organizzativa basata sull’</a:t>
            </a:r>
            <a:r>
              <a:rPr lang="it-IT" u="sng">
                <a:solidFill>
                  <a:srgbClr val="000000"/>
                </a:solidFill>
              </a:rPr>
              <a:t>unità operativa disciplinare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227333" name="CasellaDiTesto 4"/>
          <p:cNvSpPr txBox="1">
            <a:spLocks noChangeArrowheads="1"/>
          </p:cNvSpPr>
          <p:nvPr/>
        </p:nvSpPr>
        <p:spPr bwMode="auto">
          <a:xfrm>
            <a:off x="1104900" y="4581525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L’ospedale del futuro</a:t>
            </a:r>
          </a:p>
        </p:txBody>
      </p:sp>
      <p:sp>
        <p:nvSpPr>
          <p:cNvPr id="227334" name="Rectangle 8"/>
          <p:cNvSpPr>
            <a:spLocks noChangeArrowheads="1"/>
          </p:cNvSpPr>
          <p:nvPr/>
        </p:nvSpPr>
        <p:spPr bwMode="auto">
          <a:xfrm>
            <a:off x="2411413" y="4508500"/>
            <a:ext cx="11922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Organizzato </a:t>
            </a:r>
          </a:p>
          <a:p>
            <a:r>
              <a:rPr lang="it-IT">
                <a:solidFill>
                  <a:srgbClr val="000000"/>
                </a:solidFill>
              </a:rPr>
              <a:t>intorno al </a:t>
            </a:r>
          </a:p>
          <a:p>
            <a:r>
              <a:rPr lang="it-IT">
                <a:solidFill>
                  <a:srgbClr val="000000"/>
                </a:solidFill>
              </a:rPr>
              <a:t>bisogno</a:t>
            </a:r>
          </a:p>
        </p:txBody>
      </p:sp>
      <p:sp>
        <p:nvSpPr>
          <p:cNvPr id="227335" name="Rectangle 9"/>
          <p:cNvSpPr>
            <a:spLocks noChangeArrowheads="1"/>
          </p:cNvSpPr>
          <p:nvPr/>
        </p:nvSpPr>
        <p:spPr bwMode="auto">
          <a:xfrm>
            <a:off x="3810000" y="45085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Cerca le economie di scala e di scopo</a:t>
            </a:r>
          </a:p>
        </p:txBody>
      </p:sp>
      <p:sp>
        <p:nvSpPr>
          <p:cNvPr id="227336" name="Rectangle 10"/>
          <p:cNvSpPr>
            <a:spLocks noChangeArrowheads="1"/>
          </p:cNvSpPr>
          <p:nvPr/>
        </p:nvSpPr>
        <p:spPr bwMode="auto">
          <a:xfrm>
            <a:off x="5292725" y="4508500"/>
            <a:ext cx="3581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Adottando una struttura organizzativa basata sull’incrocio tra responsabili di unità </a:t>
            </a:r>
            <a:r>
              <a:rPr lang="it-IT" sz="1600">
                <a:solidFill>
                  <a:srgbClr val="800080"/>
                </a:solidFill>
              </a:rPr>
              <a:t>“funzionali”</a:t>
            </a:r>
            <a:r>
              <a:rPr lang="it-IT" sz="1600">
                <a:solidFill>
                  <a:srgbClr val="000000"/>
                </a:solidFill>
              </a:rPr>
              <a:t> graduate per intensità e per natura assistenziale e responsabili di aree disciplinari integrate in equipe </a:t>
            </a:r>
            <a:r>
              <a:rPr lang="it-IT" sz="1600">
                <a:solidFill>
                  <a:srgbClr val="FF0080"/>
                </a:solidFill>
              </a:rPr>
              <a:t>multidisciplinari</a:t>
            </a:r>
            <a:r>
              <a:rPr lang="it-IT" sz="1600">
                <a:solidFill>
                  <a:srgbClr val="000000"/>
                </a:solidFill>
              </a:rPr>
              <a:t> e </a:t>
            </a:r>
            <a:r>
              <a:rPr lang="it-IT" sz="1600">
                <a:solidFill>
                  <a:srgbClr val="FF0080"/>
                </a:solidFill>
              </a:rPr>
              <a:t>multiprofessionali</a:t>
            </a: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227337" name="AutoShape 11"/>
          <p:cNvSpPr>
            <a:spLocks noChangeArrowheads="1"/>
          </p:cNvSpPr>
          <p:nvPr/>
        </p:nvSpPr>
        <p:spPr bwMode="auto">
          <a:xfrm>
            <a:off x="860425" y="2314575"/>
            <a:ext cx="1524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27338" name="Segnaposto contenuto 2"/>
          <p:cNvSpPr>
            <a:spLocks/>
          </p:cNvSpPr>
          <p:nvPr/>
        </p:nvSpPr>
        <p:spPr bwMode="auto">
          <a:xfrm>
            <a:off x="250825" y="3001963"/>
            <a:ext cx="4038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it-IT" sz="1200">
                <a:solidFill>
                  <a:srgbClr val="1F497D"/>
                </a:solidFill>
              </a:rPr>
              <a:t>Utilizzo improprio della struttura organizzativa;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it-IT" sz="1200">
                <a:solidFill>
                  <a:srgbClr val="1F497D"/>
                </a:solidFill>
              </a:rPr>
              <a:t>Rilevanza della variabile economica;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it-IT" sz="1200">
                <a:solidFill>
                  <a:srgbClr val="1F497D"/>
                </a:solidFill>
              </a:rPr>
              <a:t>Progresso della medicina moderna;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it-IT" sz="1200">
                <a:solidFill>
                  <a:srgbClr val="1F497D"/>
                </a:solidFill>
              </a:rPr>
              <a:t>Aspettative del paziente;</a:t>
            </a:r>
          </a:p>
        </p:txBody>
      </p:sp>
      <p:sp>
        <p:nvSpPr>
          <p:cNvPr id="227339" name="Segnaposto contenuto 2"/>
          <p:cNvSpPr>
            <a:spLocks/>
          </p:cNvSpPr>
          <p:nvPr/>
        </p:nvSpPr>
        <p:spPr bwMode="auto">
          <a:xfrm>
            <a:off x="4975225" y="3001963"/>
            <a:ext cx="3124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it-IT" sz="1200">
                <a:solidFill>
                  <a:srgbClr val="1F497D"/>
                </a:solidFill>
              </a:rPr>
              <a:t>Differenziazione ed autonomia nei percorsi di carriera dei medici e delle altre professioni</a:t>
            </a:r>
          </a:p>
        </p:txBody>
      </p:sp>
      <p:sp>
        <p:nvSpPr>
          <p:cNvPr id="227340" name="AutoShape 14"/>
          <p:cNvSpPr>
            <a:spLocks noChangeArrowheads="1"/>
          </p:cNvSpPr>
          <p:nvPr/>
        </p:nvSpPr>
        <p:spPr bwMode="auto">
          <a:xfrm flipH="1" flipV="1">
            <a:off x="6156325" y="3827463"/>
            <a:ext cx="1524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Un’evoluzione in corso</a:t>
            </a:r>
          </a:p>
        </p:txBody>
      </p:sp>
      <p:pic>
        <p:nvPicPr>
          <p:cNvPr id="227343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egnaposto contenuto 2"/>
          <p:cNvSpPr>
            <a:spLocks/>
          </p:cNvSpPr>
          <p:nvPr/>
        </p:nvSpPr>
        <p:spPr bwMode="auto">
          <a:xfrm>
            <a:off x="457200" y="1917700"/>
            <a:ext cx="7467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0913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b="1" smtClean="0">
                <a:solidFill>
                  <a:srgbClr val="262673"/>
                </a:solidFill>
              </a:rPr>
              <a:t>L’ospedale </a:t>
            </a:r>
            <a:br>
              <a:rPr lang="it-IT" sz="3200" b="1" smtClean="0">
                <a:solidFill>
                  <a:srgbClr val="262673"/>
                </a:solidFill>
              </a:rPr>
            </a:br>
            <a:r>
              <a:rPr lang="it-IT" sz="3200" b="1" smtClean="0">
                <a:solidFill>
                  <a:srgbClr val="262673"/>
                </a:solidFill>
              </a:rPr>
              <a:t>Care-focused o Patient-focused</a:t>
            </a:r>
            <a:endParaRPr lang="it-IT" sz="3600" b="1" smtClean="0">
              <a:solidFill>
                <a:srgbClr val="262673"/>
              </a:solidFill>
            </a:endParaRPr>
          </a:p>
        </p:txBody>
      </p:sp>
      <p:sp>
        <p:nvSpPr>
          <p:cNvPr id="2293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2017713"/>
            <a:ext cx="872648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000" smtClean="0"/>
              <a:t>Integrazione clinica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Dipartimenti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Lavoro per team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000" smtClean="0"/>
              <a:t>Integrazione delle risorse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Condivisione risorse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Nuovi schemi logistici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000" smtClean="0"/>
              <a:t>Centralità del paziente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Logistica con al centro il paziente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Raggruppamento di pazienti con bisogni omogenei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000" smtClean="0"/>
              <a:t>Coinvolgimento dei professionisti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Ridisegno di meccanismi organizzativi - i.e. liste di attesa, dimissione ecc.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Nuovi ruoli</a:t>
            </a:r>
          </a:p>
          <a:p>
            <a:pPr lvl="1" eaLnBrk="1" hangingPunct="1">
              <a:lnSpc>
                <a:spcPct val="90000"/>
              </a:lnSpc>
            </a:pPr>
            <a:endParaRPr lang="it-IT" sz="1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sz="2000" smtClean="0"/>
          </a:p>
        </p:txBody>
      </p:sp>
      <p:pic>
        <p:nvPicPr>
          <p:cNvPr id="229382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1427" name="Picture 4"/>
          <p:cNvPicPr>
            <a:picLocks noChangeAspect="1" noChangeArrowheads="1"/>
          </p:cNvPicPr>
          <p:nvPr/>
        </p:nvPicPr>
        <p:blipFill>
          <a:blip r:embed="rId2"/>
          <a:srcRect l="8659" t="14561" r="6445" b="5707"/>
          <a:stretch>
            <a:fillRect/>
          </a:stretch>
        </p:blipFill>
        <p:spPr bwMode="auto">
          <a:xfrm>
            <a:off x="0" y="457200"/>
            <a:ext cx="9144000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547813" y="274638"/>
            <a:ext cx="67071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Ospedale per Intensità di Cure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188" y="1412875"/>
            <a:ext cx="8208962" cy="496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dirty="0">
                <a:cs typeface="+mn-cs"/>
              </a:rPr>
              <a:t>L‘ospedale organizzato per intensità di cure pone le basi per la multidisciplinarietà e per un’assistenza standardizzata.</a:t>
            </a:r>
          </a:p>
          <a:p>
            <a:pPr>
              <a:lnSpc>
                <a:spcPct val="150000"/>
              </a:lnSpc>
              <a:defRPr/>
            </a:pPr>
            <a:r>
              <a:rPr lang="it-IT" sz="2000" dirty="0">
                <a:cs typeface="+mn-cs"/>
              </a:rPr>
              <a:t>Consente all’operatore di concentrarsi sulle proprie competenze distintive e di esercitarle in diverse piattaforme logistiche </a:t>
            </a:r>
          </a:p>
          <a:p>
            <a:pPr>
              <a:lnSpc>
                <a:spcPct val="150000"/>
              </a:lnSpc>
              <a:defRPr/>
            </a:pPr>
            <a:endParaRPr lang="it-IT" sz="1050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it-IT" sz="2000" dirty="0">
                <a:cs typeface="+mn-cs"/>
              </a:rPr>
              <a:t>La vera sfida sull’ospedale per intensità di cure, non è applicare un unico modello “preconfezionato”, ma trovare per ogni specifico ospedale (sede o meno di DEA, polispecialistico o meno) l’assetto organizzativo migliore, così da garantire la massima efficienza nell’utilizzo delle degenze, ambulatori, sale operatorie, in base al livello di instabilità clinica e dei bisogni assistenziali dei pazienti.</a:t>
            </a:r>
          </a:p>
        </p:txBody>
      </p:sp>
      <p:pic>
        <p:nvPicPr>
          <p:cNvPr id="232452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547813" y="274638"/>
            <a:ext cx="67071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sz="3200" b="1" kern="0" dirty="0" smtClean="0">
                <a:solidFill>
                  <a:srgbClr val="262673"/>
                </a:solidFill>
              </a:rPr>
              <a:t>Ospedale per Intensità di Cure</a:t>
            </a:r>
          </a:p>
        </p:txBody>
      </p:sp>
      <p:sp>
        <p:nvSpPr>
          <p:cNvPr id="233474" name="CasellaDiTesto 2"/>
          <p:cNvSpPr txBox="1">
            <a:spLocks noChangeArrowheads="1"/>
          </p:cNvSpPr>
          <p:nvPr/>
        </p:nvSpPr>
        <p:spPr bwMode="auto">
          <a:xfrm>
            <a:off x="611188" y="1557338"/>
            <a:ext cx="82089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/>
              <a:t>L’ organizzazione ospedaliera tradizionale (in divisioni e unità operative) ha rappresentato fino ad ora l’elemento che più ha garantito la continuità assistenziale nell’iter diagnostico-terapeutico del</a:t>
            </a:r>
          </a:p>
          <a:p>
            <a:pPr>
              <a:lnSpc>
                <a:spcPct val="150000"/>
              </a:lnSpc>
            </a:pPr>
            <a:r>
              <a:rPr lang="it-IT" sz="2000"/>
              <a:t>paziente con una chiara definizione dei ruoli e delle responsabilità dei professionisti.</a:t>
            </a:r>
          </a:p>
          <a:p>
            <a:pPr>
              <a:lnSpc>
                <a:spcPct val="150000"/>
              </a:lnSpc>
            </a:pPr>
            <a:endParaRPr lang="it-IT" sz="2000"/>
          </a:p>
          <a:p>
            <a:pPr>
              <a:lnSpc>
                <a:spcPct val="150000"/>
              </a:lnSpc>
            </a:pPr>
            <a:r>
              <a:rPr lang="it-IT" sz="2000"/>
              <a:t>Nell’Ospedale per Intensità di Cure deve essere definita con chiarezza la catena delle responsabilità.  </a:t>
            </a:r>
          </a:p>
        </p:txBody>
      </p:sp>
      <p:pic>
        <p:nvPicPr>
          <p:cNvPr id="233476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AutoShape 2"/>
          <p:cNvSpPr>
            <a:spLocks noChangeArrowheads="1"/>
          </p:cNvSpPr>
          <p:nvPr/>
        </p:nvSpPr>
        <p:spPr bwMode="auto">
          <a:xfrm rot="-1934693">
            <a:off x="-360363" y="3001963"/>
            <a:ext cx="10088563" cy="1655762"/>
          </a:xfrm>
          <a:prstGeom prst="notchedRightArrow">
            <a:avLst>
              <a:gd name="adj1" fmla="val 50000"/>
              <a:gd name="adj2" fmla="val 161577"/>
            </a:avLst>
          </a:prstGeom>
          <a:solidFill>
            <a:srgbClr val="80808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lIns="80125" tIns="40063" rIns="80125" bIns="40063" anchor="ctr"/>
          <a:lstStyle/>
          <a:p>
            <a:pPr defTabSz="447675">
              <a:buSzPct val="45000"/>
              <a:buFont typeface="Wingdings" pitchFamily="2" charset="2"/>
              <a:buNone/>
            </a:pPr>
            <a:endParaRPr lang="it-IT" altLang="it-IT">
              <a:solidFill>
                <a:schemeClr val="bg1"/>
              </a:solidFill>
              <a:ea typeface="SimSun" pitchFamily="2" charset="-122"/>
              <a:cs typeface="Arial Unicode MS"/>
            </a:endParaRPr>
          </a:p>
        </p:txBody>
      </p:sp>
      <p:sp>
        <p:nvSpPr>
          <p:cNvPr id="234498" name="Rectangle 10"/>
          <p:cNvSpPr>
            <a:spLocks noChangeArrowheads="1"/>
          </p:cNvSpPr>
          <p:nvPr/>
        </p:nvSpPr>
        <p:spPr bwMode="auto">
          <a:xfrm>
            <a:off x="-46038" y="6172200"/>
            <a:ext cx="3648076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4" tIns="45691" rIns="91384" bIns="45691" anchor="ctr"/>
          <a:lstStyle/>
          <a:p>
            <a:pPr algn="ctr" defTabSz="511175"/>
            <a:r>
              <a:rPr lang="it-IT" altLang="it-IT" b="1">
                <a:solidFill>
                  <a:srgbClr val="FFCC00"/>
                </a:solidFill>
                <a:ea typeface="SimSun" pitchFamily="2" charset="-122"/>
                <a:cs typeface="Arial Unicode MS"/>
              </a:rPr>
              <a:t>Gruppo Diabete in Ospedale</a:t>
            </a:r>
          </a:p>
        </p:txBody>
      </p:sp>
      <p:sp>
        <p:nvSpPr>
          <p:cNvPr id="234499" name="WordArt 11"/>
          <p:cNvSpPr>
            <a:spLocks noChangeArrowheads="1" noChangeShapeType="1" noTextEdit="1"/>
          </p:cNvSpPr>
          <p:nvPr/>
        </p:nvSpPr>
        <p:spPr bwMode="auto">
          <a:xfrm rot="-1027224">
            <a:off x="293688" y="636588"/>
            <a:ext cx="3538537" cy="3092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9477"/>
              </a:avLst>
            </a:prstTxWarp>
          </a:bodyPr>
          <a:lstStyle/>
          <a:p>
            <a:pPr algn="ctr"/>
            <a:r>
              <a:rPr lang="it-IT" sz="1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La proposta operativa </a:t>
            </a:r>
          </a:p>
          <a:p>
            <a:pPr algn="ctr"/>
            <a:r>
              <a:rPr lang="it-IT" sz="1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del Gruppo INPATIENT</a:t>
            </a:r>
          </a:p>
          <a:p>
            <a:pPr algn="ctr"/>
            <a:endParaRPr lang="it-IT" sz="1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it-IT" sz="1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34500" name="Group 22"/>
          <p:cNvGrpSpPr>
            <a:grpSpLocks/>
          </p:cNvGrpSpPr>
          <p:nvPr/>
        </p:nvGrpSpPr>
        <p:grpSpPr bwMode="auto">
          <a:xfrm>
            <a:off x="76200" y="5089525"/>
            <a:ext cx="5287963" cy="1263650"/>
            <a:chOff x="56" y="3534"/>
            <a:chExt cx="3250" cy="877"/>
          </a:xfrm>
        </p:grpSpPr>
        <p:sp>
          <p:nvSpPr>
            <p:cNvPr id="234511" name="Text Box 9"/>
            <p:cNvSpPr txBox="1">
              <a:spLocks noChangeArrowheads="1"/>
            </p:cNvSpPr>
            <p:nvPr/>
          </p:nvSpPr>
          <p:spPr bwMode="auto">
            <a:xfrm rot="1593">
              <a:off x="601" y="3534"/>
              <a:ext cx="2705" cy="87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1530" tIns="30765" rIns="61530" bIns="30765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Elaborazione Profili di Cura </a:t>
              </a:r>
              <a:r>
                <a:rPr lang="it-IT" altLang="it-IT" sz="1400" b="1" i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(Profilo di cura del paziente ricoverato in  chirurgia, Profilo di cura del paziente in DEU, Profilo  di cura del paziente ricoverato in cardiologia)</a:t>
              </a:r>
            </a:p>
          </p:txBody>
        </p:sp>
        <p:sp>
          <p:nvSpPr>
            <p:cNvPr id="234512" name="Oval 7"/>
            <p:cNvSpPr>
              <a:spLocks noChangeArrowheads="1"/>
            </p:cNvSpPr>
            <p:nvPr/>
          </p:nvSpPr>
          <p:spPr bwMode="auto">
            <a:xfrm>
              <a:off x="56" y="3606"/>
              <a:ext cx="680" cy="61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287" tIns="52144" rIns="104287" bIns="52144" anchor="ctr"/>
            <a:lstStyle/>
            <a:p>
              <a:pPr algn="ctr" defTabSz="511175"/>
              <a:r>
                <a:rPr lang="it-IT" altLang="it-IT" sz="900" b="1">
                  <a:ea typeface="SimSun" pitchFamily="2" charset="-122"/>
                  <a:cs typeface="Arial Unicode MS"/>
                </a:rPr>
                <a:t>novembre 2012 -</a:t>
              </a:r>
            </a:p>
            <a:p>
              <a:pPr algn="ctr" defTabSz="511175"/>
              <a:r>
                <a:rPr lang="it-IT" altLang="it-IT" sz="900" b="1">
                  <a:ea typeface="SimSun" pitchFamily="2" charset="-122"/>
                  <a:cs typeface="Arial Unicode MS"/>
                </a:rPr>
                <a:t>febbraio 2014</a:t>
              </a:r>
            </a:p>
          </p:txBody>
        </p:sp>
      </p:grpSp>
      <p:grpSp>
        <p:nvGrpSpPr>
          <p:cNvPr id="234501" name="Gruppo 4"/>
          <p:cNvGrpSpPr>
            <a:grpSpLocks/>
          </p:cNvGrpSpPr>
          <p:nvPr/>
        </p:nvGrpSpPr>
        <p:grpSpPr bwMode="auto">
          <a:xfrm>
            <a:off x="2781300" y="2349500"/>
            <a:ext cx="6192838" cy="1358900"/>
            <a:chOff x="2627784" y="2348880"/>
            <a:chExt cx="6192440" cy="1359367"/>
          </a:xfrm>
        </p:grpSpPr>
        <p:sp>
          <p:nvSpPr>
            <p:cNvPr id="234509" name="Text Box 13"/>
            <p:cNvSpPr txBox="1">
              <a:spLocks noChangeArrowheads="1"/>
            </p:cNvSpPr>
            <p:nvPr/>
          </p:nvSpPr>
          <p:spPr bwMode="auto">
            <a:xfrm rot="1593">
              <a:off x="3523233" y="2638140"/>
              <a:ext cx="5296991" cy="107010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3915" tIns="26959" rIns="53915" bIns="26959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Sperimentazione sulla efficacia/ricaduta della implementazione dei profili di cura</a:t>
              </a:r>
            </a:p>
          </p:txBody>
        </p:sp>
        <p:sp>
          <p:nvSpPr>
            <p:cNvPr id="86019" name="Oval 5"/>
            <p:cNvSpPr>
              <a:spLocks noChangeArrowheads="1"/>
            </p:cNvSpPr>
            <p:nvPr/>
          </p:nvSpPr>
          <p:spPr bwMode="auto">
            <a:xfrm>
              <a:off x="2627784" y="2348880"/>
              <a:ext cx="974662" cy="10798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4" tIns="45691" rIns="91384" bIns="45691" anchor="ctr"/>
            <a:lstStyle>
              <a:lvl1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900" b="1" dirty="0" smtClean="0">
                  <a:solidFill>
                    <a:sysClr val="windowText" lastClr="000000"/>
                  </a:solidFill>
                  <a:ea typeface="宋体" pitchFamily="2" charset="-122"/>
                </a:rPr>
                <a:t>2014-2016</a:t>
              </a:r>
              <a:endParaRPr lang="it-IT" altLang="it-IT" sz="900" b="1" dirty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234502" name="Group 24"/>
          <p:cNvGrpSpPr>
            <a:grpSpLocks/>
          </p:cNvGrpSpPr>
          <p:nvPr/>
        </p:nvGrpSpPr>
        <p:grpSpPr bwMode="auto">
          <a:xfrm>
            <a:off x="1208088" y="3913188"/>
            <a:ext cx="4803775" cy="955675"/>
            <a:chOff x="1009" y="2562"/>
            <a:chExt cx="3538" cy="664"/>
          </a:xfrm>
        </p:grpSpPr>
        <p:sp>
          <p:nvSpPr>
            <p:cNvPr id="234507" name="Text Box 9"/>
            <p:cNvSpPr txBox="1">
              <a:spLocks noChangeArrowheads="1"/>
            </p:cNvSpPr>
            <p:nvPr/>
          </p:nvSpPr>
          <p:spPr bwMode="auto">
            <a:xfrm rot="1593">
              <a:off x="1553" y="2870"/>
              <a:ext cx="2994" cy="27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1530" tIns="30765" rIns="61530" bIns="30765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Capillarizzazioni regionali</a:t>
              </a:r>
            </a:p>
          </p:txBody>
        </p:sp>
        <p:sp>
          <p:nvSpPr>
            <p:cNvPr id="234508" name="Oval 7"/>
            <p:cNvSpPr>
              <a:spLocks noChangeArrowheads="1"/>
            </p:cNvSpPr>
            <p:nvPr/>
          </p:nvSpPr>
          <p:spPr bwMode="auto">
            <a:xfrm>
              <a:off x="1009" y="2562"/>
              <a:ext cx="697" cy="66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287" tIns="52144" rIns="104287" bIns="52144" anchor="ctr"/>
            <a:lstStyle/>
            <a:p>
              <a:pPr algn="ctr" defTabSz="511175"/>
              <a:r>
                <a:rPr lang="it-IT" altLang="it-IT" sz="900" b="1">
                  <a:ea typeface="SimSun" pitchFamily="2" charset="-122"/>
                  <a:cs typeface="Arial Unicode MS"/>
                </a:rPr>
                <a:t>2014</a:t>
              </a:r>
            </a:p>
          </p:txBody>
        </p:sp>
      </p:grpSp>
      <p:grpSp>
        <p:nvGrpSpPr>
          <p:cNvPr id="234503" name="Gruppo 5"/>
          <p:cNvGrpSpPr>
            <a:grpSpLocks/>
          </p:cNvGrpSpPr>
          <p:nvPr/>
        </p:nvGrpSpPr>
        <p:grpSpPr bwMode="auto">
          <a:xfrm>
            <a:off x="3756025" y="650875"/>
            <a:ext cx="5218113" cy="1409700"/>
            <a:chOff x="4499991" y="650888"/>
            <a:chExt cx="4454448" cy="1407390"/>
          </a:xfrm>
        </p:grpSpPr>
        <p:sp>
          <p:nvSpPr>
            <p:cNvPr id="234505" name="Text Box 14"/>
            <p:cNvSpPr txBox="1">
              <a:spLocks noChangeArrowheads="1"/>
            </p:cNvSpPr>
            <p:nvPr/>
          </p:nvSpPr>
          <p:spPr bwMode="auto">
            <a:xfrm rot="1593">
              <a:off x="5196517" y="650888"/>
              <a:ext cx="3757922" cy="140739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3915" tIns="26959" rIns="53915" bIns="26959">
              <a:spAutoFit/>
            </a:bodyPr>
            <a:lstStyle/>
            <a:p>
              <a:pPr algn="ctr" defTabSz="511175"/>
              <a:r>
                <a:rPr lang="it-IT" altLang="it-IT" sz="2200" b="1">
                  <a:solidFill>
                    <a:srgbClr val="FFCC00"/>
                  </a:solidFill>
                  <a:ea typeface="SimSun" pitchFamily="2" charset="-122"/>
                  <a:cs typeface="Arial Unicode MS"/>
                </a:rPr>
                <a:t>Workshop multiprofessionale per  definire il ruolo del diabetologo nell’ospedale per intensità di cura</a:t>
              </a: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4499991" y="693681"/>
              <a:ext cx="884927" cy="1079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4" tIns="45691" rIns="91384" bIns="45691" anchor="ctr"/>
            <a:lstStyle>
              <a:lvl1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511175"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511175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FFFFFF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900" b="1" dirty="0" smtClean="0">
                  <a:solidFill>
                    <a:sysClr val="windowText" lastClr="000000"/>
                  </a:solidFill>
                  <a:ea typeface="宋体" pitchFamily="2" charset="-122"/>
                </a:rPr>
                <a:t>2014-2014</a:t>
              </a:r>
              <a:endParaRPr lang="it-IT" altLang="it-IT" sz="900" b="1" dirty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</p:grpSp>
      <p:pic>
        <p:nvPicPr>
          <p:cNvPr id="234504" name="Picture 8" descr="H:\AMD_GRUPPO\LOGO\logo\logo_nice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168900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CasellaDiTesto 1"/>
          <p:cNvSpPr txBox="1">
            <a:spLocks noChangeArrowheads="1"/>
          </p:cNvSpPr>
          <p:nvPr/>
        </p:nvSpPr>
        <p:spPr bwMode="auto">
          <a:xfrm>
            <a:off x="900113" y="1474788"/>
            <a:ext cx="748823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dirty="0">
                <a:latin typeface="+mn-lt"/>
                <a:cs typeface="+mn-cs"/>
              </a:rPr>
              <a:t>Workshop di elaborazione/ condivisione  del materiale in ambito </a:t>
            </a:r>
            <a:r>
              <a:rPr lang="it-IT" sz="2000" dirty="0" err="1">
                <a:latin typeface="+mn-lt"/>
                <a:cs typeface="+mn-cs"/>
              </a:rPr>
              <a:t>multiprofessionale</a:t>
            </a:r>
            <a:r>
              <a:rPr lang="it-IT" sz="2000" dirty="0">
                <a:latin typeface="+mn-lt"/>
                <a:cs typeface="+mn-cs"/>
              </a:rPr>
              <a:t>  e multidisciplinare.</a:t>
            </a:r>
          </a:p>
          <a:p>
            <a:pPr>
              <a:lnSpc>
                <a:spcPct val="150000"/>
              </a:lnSpc>
              <a:defRPr/>
            </a:pPr>
            <a:r>
              <a:rPr lang="it-IT" sz="2000" dirty="0">
                <a:latin typeface="+mn-lt"/>
                <a:cs typeface="+mn-cs"/>
              </a:rPr>
              <a:t>La sfida è quella di identificare indicatori, metodi e strumenti per applicare correttamente i percorsi delineati anche per assicurare una sostenibile ed appropriata continuità assistenziale tra </a:t>
            </a:r>
            <a:r>
              <a:rPr lang="it-IT" sz="2000" dirty="0" err="1">
                <a:latin typeface="+mn-lt"/>
                <a:cs typeface="+mn-cs"/>
              </a:rPr>
              <a:t>inpatients</a:t>
            </a:r>
            <a:r>
              <a:rPr lang="it-IT" sz="2000" dirty="0">
                <a:latin typeface="+mn-lt"/>
                <a:cs typeface="+mn-cs"/>
              </a:rPr>
              <a:t> e </a:t>
            </a:r>
            <a:r>
              <a:rPr lang="it-IT" sz="2000" dirty="0" err="1">
                <a:latin typeface="+mn-lt"/>
                <a:cs typeface="+mn-cs"/>
              </a:rPr>
              <a:t>outpatients</a:t>
            </a:r>
            <a:r>
              <a:rPr lang="it-IT" sz="2000" dirty="0">
                <a:latin typeface="+mn-lt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it-IT" sz="2000" dirty="0">
                <a:latin typeface="+mn-lt"/>
                <a:cs typeface="+mn-cs"/>
              </a:rPr>
              <a:t>Si cercherà di declinare e sviluppare la sostenibilità, l’equità e l’appropriatezza del materiale prodotto. Il tutto in una ottica di confronto con i decisori istituzionali.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08175" y="260350"/>
            <a:ext cx="611981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it-IT" sz="2800" b="1" kern="0" dirty="0" smtClean="0">
                <a:solidFill>
                  <a:srgbClr val="262673"/>
                </a:solidFill>
              </a:rPr>
              <a:t>Il ruolo del diabetologo nell’ospedale per intensità di cura </a:t>
            </a:r>
          </a:p>
        </p:txBody>
      </p:sp>
      <p:pic>
        <p:nvPicPr>
          <p:cNvPr id="236549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5157788"/>
            <a:ext cx="7570788" cy="968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Tx/>
              <a:buNone/>
            </a:pPr>
            <a:r>
              <a:rPr lang="it-IT" sz="4000" i="1" smtClean="0">
                <a:solidFill>
                  <a:srgbClr val="000080"/>
                </a:solidFill>
              </a:rPr>
              <a:t>   grazie</a:t>
            </a:r>
          </a:p>
        </p:txBody>
      </p:sp>
      <p:pic>
        <p:nvPicPr>
          <p:cNvPr id="238596" name="Picture 8" descr="Logo Defin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135000"/>
              </a:lnSpc>
              <a:buFontTx/>
              <a:buNone/>
            </a:pPr>
            <a:r>
              <a:rPr lang="it-IT" altLang="it-IT" sz="4000" b="1" smtClean="0">
                <a:solidFill>
                  <a:srgbClr val="000000"/>
                </a:solidFill>
              </a:rPr>
              <a:t>Definire il profilo del diabetologo                                nei vari contesti d’assistenza</a:t>
            </a:r>
            <a:r>
              <a:rPr lang="it-IT" sz="4000" b="1" smtClean="0"/>
              <a:t> </a:t>
            </a:r>
          </a:p>
        </p:txBody>
      </p:sp>
      <p:pic>
        <p:nvPicPr>
          <p:cNvPr id="95235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20838" y="260350"/>
            <a:ext cx="676751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b="1" smtClean="0">
                <a:solidFill>
                  <a:srgbClr val="262673"/>
                </a:solidFill>
              </a:rPr>
              <a:t>Una carenza di dati preoccupante .…</a:t>
            </a:r>
            <a:endParaRPr lang="it-IT" sz="3200" b="1" smtClean="0">
              <a:solidFill>
                <a:srgbClr val="262673"/>
              </a:solidFill>
            </a:endParaRPr>
          </a:p>
        </p:txBody>
      </p:sp>
      <p:pic>
        <p:nvPicPr>
          <p:cNvPr id="97282" name="Picture 4" descr="Inda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828800"/>
            <a:ext cx="40020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827088" y="3789363"/>
            <a:ext cx="7416800" cy="1587500"/>
          </a:xfrm>
          <a:prstGeom prst="rect">
            <a:avLst/>
          </a:prstGeom>
          <a:solidFill>
            <a:schemeClr val="bg1"/>
          </a:solidFill>
          <a:ln w="28575">
            <a:solidFill>
              <a:srgbClr val="2626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600">
                <a:latin typeface="Times New Roman" pitchFamily="18" charset="0"/>
              </a:rPr>
              <a:t>Nel corso delle audizioni svolte non sono stati presentati dati aggiornati e diffusi sulla qualità dell’assistenza diabetologica fornita in Italia alla persona con diabete in ricovero ospedaliero. Si ha l’impressione che la </a:t>
            </a:r>
            <a:r>
              <a:rPr lang="it-IT" sz="1600" b="1">
                <a:latin typeface="Times New Roman" pitchFamily="18" charset="0"/>
              </a:rPr>
              <a:t>volontà di </a:t>
            </a:r>
            <a:r>
              <a:rPr lang="en-US" sz="1600" b="1">
                <a:latin typeface="Times New Roman" pitchFamily="18" charset="0"/>
              </a:rPr>
              <a:t>«despecializzare» e «deospedalizzare» il percorso di cura del diabete sia giunta al paradosso  di dimenticare che comunque il rapporto fra diabetico ed ospedale non possa essere completamnete eliminato anche in un ipotetico mondo ideale.</a:t>
            </a:r>
          </a:p>
        </p:txBody>
      </p:sp>
      <p:pic>
        <p:nvPicPr>
          <p:cNvPr id="97285" name="Picture 8" descr="Logo Definit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620838" y="260350"/>
            <a:ext cx="6767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>
                <a:solidFill>
                  <a:srgbClr val="262673"/>
                </a:solidFill>
              </a:rPr>
              <a:t>Una visione  più tranquillizzante</a:t>
            </a:r>
            <a:endParaRPr lang="it-IT" sz="3200" b="1">
              <a:solidFill>
                <a:srgbClr val="262673"/>
              </a:solidFill>
            </a:endParaRPr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03351"/>
            <a:ext cx="8964612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604838" y="3717032"/>
            <a:ext cx="8207375" cy="2076450"/>
          </a:xfrm>
          <a:prstGeom prst="rect">
            <a:avLst/>
          </a:prstGeom>
          <a:solidFill>
            <a:schemeClr val="bg1"/>
          </a:solidFill>
          <a:ln w="28575">
            <a:solidFill>
              <a:srgbClr val="2626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latin typeface="Times New Roman" pitchFamily="18" charset="0"/>
              </a:rPr>
              <a:t>…… la gestione ambulatoriale dei pazienti deve acquisire una funzione sempre più proattiva e l’ospedale spostare progressivamente il proprio livello di produzione</a:t>
            </a:r>
            <a:r>
              <a:rPr lang="it-IT" sz="1600">
                <a:latin typeface="Times New Roman" pitchFamily="18" charset="0"/>
              </a:rPr>
              <a:t> quanto più possibile verso formule di gestione ambulatoriale o di day service.</a:t>
            </a:r>
          </a:p>
          <a:p>
            <a:pPr algn="just"/>
            <a:r>
              <a:rPr lang="it-IT" sz="1600">
                <a:latin typeface="Times New Roman" pitchFamily="18" charset="0"/>
              </a:rPr>
              <a:t>Va anche sottolineata la necessità di garantire una gestione ottimale della malattia quando la persona con diabete è ricoverata in ospedale per altra patologia quale trauma, infezione, evento intercorrente o per procedure chirurgiche, elettive o d’urgenza. Tale gestione dovrebbe includere una </a:t>
            </a:r>
            <a:r>
              <a:rPr lang="it-IT" sz="1600" b="1">
                <a:latin typeface="Times New Roman" pitchFamily="18" charset="0"/>
              </a:rPr>
              <a:t>vera presa in carico da parte del team diabetologico durante la degenza, una continuità assistenziale territorio-ospedale, una dimissione protetta.</a:t>
            </a:r>
          </a:p>
        </p:txBody>
      </p:sp>
      <p:pic>
        <p:nvPicPr>
          <p:cNvPr id="99334" name="Picture 8" descr="Logo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18" name="Picture 2" descr="AR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760663"/>
            <a:ext cx="25320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1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2850" y="144463"/>
            <a:ext cx="4681538" cy="10525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it-IT" sz="2400" b="1" smtClean="0">
                <a:solidFill>
                  <a:srgbClr val="262673"/>
                </a:solidFill>
              </a:rPr>
              <a:t>Ogni anno una persona su 4/5 con diabete si ricovera</a:t>
            </a:r>
            <a:endParaRPr lang="it-IT" sz="2800" b="1" smtClean="0">
              <a:solidFill>
                <a:srgbClr val="262673"/>
              </a:solidFill>
            </a:endParaRPr>
          </a:p>
        </p:txBody>
      </p:sp>
      <p:graphicFrame>
        <p:nvGraphicFramePr>
          <p:cNvPr id="205916" name="Object 9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28600" y="2057400"/>
          <a:ext cx="41148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4" name="Grafico" r:id="rId5" imgW="7772535" imgH="4114935" progId="MSGraph.Chart.8">
                  <p:embed followColorScheme="full"/>
                </p:oleObj>
              </mc:Choice>
              <mc:Fallback>
                <p:oleObj name="Grafico" r:id="rId5" imgW="7772535" imgH="4114935" progId="MSGraph.Chart.8">
                  <p:embed followColorScheme="full"/>
                  <p:pic>
                    <p:nvPicPr>
                      <p:cNvPr id="0" name="Picture 9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4114800" cy="217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17" name="Object 93"/>
          <p:cNvGraphicFramePr>
            <a:graphicFrameLocks noChangeAspect="1"/>
          </p:cNvGraphicFramePr>
          <p:nvPr/>
        </p:nvGraphicFramePr>
        <p:xfrm>
          <a:off x="228600" y="4375150"/>
          <a:ext cx="41148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5" name="Grafico" r:id="rId7" imgW="7772535" imgH="4114935" progId="MSGraph.Chart.8">
                  <p:embed followColorScheme="full"/>
                </p:oleObj>
              </mc:Choice>
              <mc:Fallback>
                <p:oleObj name="Grafico" r:id="rId7" imgW="7772535" imgH="4114935" progId="MSGraph.Chart.8">
                  <p:embed followColorScheme="full"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75150"/>
                        <a:ext cx="41148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20" name="Picture 6" descr="DAD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4837113"/>
            <a:ext cx="44291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21" name="Text Box 27"/>
          <p:cNvSpPr txBox="1">
            <a:spLocks noChangeArrowheads="1"/>
          </p:cNvSpPr>
          <p:nvPr/>
        </p:nvSpPr>
        <p:spPr bwMode="auto">
          <a:xfrm>
            <a:off x="3348038" y="62372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05922" name="Text Box 28"/>
          <p:cNvSpPr txBox="1">
            <a:spLocks noChangeArrowheads="1"/>
          </p:cNvSpPr>
          <p:nvPr/>
        </p:nvSpPr>
        <p:spPr bwMode="auto">
          <a:xfrm>
            <a:off x="3132138" y="6165850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i="1"/>
              <a:t>overall</a:t>
            </a:r>
          </a:p>
        </p:txBody>
      </p:sp>
      <p:sp>
        <p:nvSpPr>
          <p:cNvPr id="205923" name="Text Box 29"/>
          <p:cNvSpPr txBox="1">
            <a:spLocks noChangeArrowheads="1"/>
          </p:cNvSpPr>
          <p:nvPr/>
        </p:nvSpPr>
        <p:spPr bwMode="auto">
          <a:xfrm>
            <a:off x="3059113" y="3875088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i="1"/>
              <a:t>14-39 anni</a:t>
            </a:r>
          </a:p>
        </p:txBody>
      </p:sp>
      <p:pic>
        <p:nvPicPr>
          <p:cNvPr id="205925" name="Picture 8" descr="Logo Definitiv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egnaposto grafico 2"/>
          <p:cNvSpPr>
            <a:spLocks noGrp="1" noTextEdit="1"/>
          </p:cNvSpPr>
          <p:nvPr>
            <p:ph type="chart" idx="4294967295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391662" y="1903090"/>
          <a:ext cx="8430517" cy="397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288" y="5876925"/>
            <a:ext cx="8640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+mj-lt"/>
                <a:cs typeface="+mn-cs"/>
              </a:rPr>
              <a:t>Tassi di ospedalizzazione standardizzati per età (18 anni e oltre) per 100.000 abitanti per diabete non controllato senza complicanze – Anni 2001 e 2010 </a:t>
            </a:r>
          </a:p>
        </p:txBody>
      </p:sp>
      <p:pic>
        <p:nvPicPr>
          <p:cNvPr id="207876" name="Picture 8" descr="IST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1577975"/>
            <a:ext cx="1752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7" name="Rectangle 2"/>
          <p:cNvSpPr>
            <a:spLocks noChangeArrowheads="1"/>
          </p:cNvSpPr>
          <p:nvPr/>
        </p:nvSpPr>
        <p:spPr bwMode="auto">
          <a:xfrm>
            <a:off x="1979613" y="-26988"/>
            <a:ext cx="54117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>
                <a:solidFill>
                  <a:srgbClr val="262673"/>
                </a:solidFill>
              </a:rPr>
              <a:t>Anche se i ricoveri ospedalieri nei diabetici si riducono ……</a:t>
            </a:r>
            <a:endParaRPr lang="it-IT" sz="3600" b="1">
              <a:solidFill>
                <a:srgbClr val="262673"/>
              </a:solidFill>
            </a:endParaRPr>
          </a:p>
        </p:txBody>
      </p:sp>
      <p:pic>
        <p:nvPicPr>
          <p:cNvPr id="207879" name="Picture 8" descr="Logo Definit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573213"/>
            <a:ext cx="873918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8" name="CasellaDiTesto 3"/>
          <p:cNvSpPr txBox="1">
            <a:spLocks noChangeArrowheads="1"/>
          </p:cNvSpPr>
          <p:nvPr/>
        </p:nvSpPr>
        <p:spPr bwMode="auto">
          <a:xfrm>
            <a:off x="250825" y="6021388"/>
            <a:ext cx="612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/>
              <a:t>Temporal Trend in Hospitalizations for Acute Diabetic Complications: A Nationwide Study, Italy, 2001–2010</a:t>
            </a:r>
          </a:p>
          <a:p>
            <a:r>
              <a:rPr lang="it-IT" sz="1000" b="1" i="1"/>
              <a:t>Flavia Lombardo, Marina Maggini, Gabriella Gruden, Graziella Bruno</a:t>
            </a:r>
          </a:p>
          <a:p>
            <a:r>
              <a:rPr lang="en-US" sz="1000" b="1" i="1"/>
              <a:t>PLOS ONE- 2013, 8: e63675</a:t>
            </a:r>
            <a:endParaRPr lang="it-IT" sz="1000" b="1" i="1"/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1476375" y="188913"/>
            <a:ext cx="7056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ja-JP" sz="2200" b="1">
                <a:solidFill>
                  <a:srgbClr val="262673"/>
                </a:solidFill>
              </a:rPr>
              <a:t>Diabete:                                                                                                  crollano i ricoveri per le complicanze acute                                      - 51% in dieci anni</a:t>
            </a:r>
            <a:endParaRPr lang="it-IT" sz="2200" b="1">
              <a:solidFill>
                <a:srgbClr val="262673"/>
              </a:solidFill>
            </a:endParaRPr>
          </a:p>
        </p:txBody>
      </p:sp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7451725" y="5373688"/>
            <a:ext cx="935038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8903" name="Picture 8" descr="Logo Definit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14338"/>
            <a:ext cx="61928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smtClean="0">
                <a:solidFill>
                  <a:srgbClr val="262673"/>
                </a:solidFill>
              </a:rPr>
              <a:t>….  con un notevole impatto sui costi</a:t>
            </a:r>
            <a:endParaRPr lang="it-IT" sz="3200" b="1" smtClean="0">
              <a:solidFill>
                <a:srgbClr val="262673"/>
              </a:solidFill>
            </a:endParaRPr>
          </a:p>
        </p:txBody>
      </p:sp>
      <p:pic>
        <p:nvPicPr>
          <p:cNvPr id="210946" name="Picture 4" descr="Co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33600"/>
            <a:ext cx="45926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5" descr="Cost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84450"/>
            <a:ext cx="45688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9" name="Picture 8" descr="Logo Definiti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a di Office">
  <a:themeElements>
    <a:clrScheme name="3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ema di Office">
      <a:majorFont>
        <a:latin typeface="Arial MT"/>
        <a:ea typeface="ＭＳ Ｐゴシック"/>
        <a:cs typeface="Arial MT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1604</Words>
  <Application>Microsoft Office PowerPoint</Application>
  <PresentationFormat>Presentazione su schermo (4:3)</PresentationFormat>
  <Paragraphs>242</Paragraphs>
  <Slides>27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Tema di Office</vt:lpstr>
      <vt:lpstr>Struttura predefinita</vt:lpstr>
      <vt:lpstr>1_Struttura predefinita</vt:lpstr>
      <vt:lpstr>2_Struttura predefinita</vt:lpstr>
      <vt:lpstr>3_Struttura predefinita</vt:lpstr>
      <vt:lpstr>3_Tema di Office</vt:lpstr>
      <vt:lpstr>1_Tema di Office</vt:lpstr>
      <vt:lpstr>Grafico</vt:lpstr>
      <vt:lpstr>Presentazione standard di PowerPoint</vt:lpstr>
      <vt:lpstr>Presentazione standard di PowerPoint</vt:lpstr>
      <vt:lpstr>Presentazione standard di PowerPoint</vt:lpstr>
      <vt:lpstr>Una carenza di dati preoccupante .…</vt:lpstr>
      <vt:lpstr>Presentazione standard di PowerPoint</vt:lpstr>
      <vt:lpstr>Ogni anno una persona su 4/5 con diabete si ricovera</vt:lpstr>
      <vt:lpstr>Presentazione standard di PowerPoint</vt:lpstr>
      <vt:lpstr>Presentazione standard di PowerPoint</vt:lpstr>
      <vt:lpstr>….  con un notevole impatto sui costi</vt:lpstr>
      <vt:lpstr>Impatto dell’assistenza diabetologica                  sulla durata della degenza ospedaliera</vt:lpstr>
      <vt:lpstr>Presentazione standard di PowerPoint</vt:lpstr>
      <vt:lpstr>Presentazione standard di PowerPoint</vt:lpstr>
      <vt:lpstr>Gruppo INPATIENT  obiettivo generale</vt:lpstr>
      <vt:lpstr>Gruppo INPATIENT  obiettivi specifici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L’ospedale  Care-focused o Patient-focused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Suraci</dc:creator>
  <cp:lastModifiedBy>asus</cp:lastModifiedBy>
  <cp:revision>118</cp:revision>
  <dcterms:created xsi:type="dcterms:W3CDTF">2013-12-29T17:10:55Z</dcterms:created>
  <dcterms:modified xsi:type="dcterms:W3CDTF">2015-06-02T19:46:57Z</dcterms:modified>
</cp:coreProperties>
</file>